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5"/>
  </p:notesMasterIdLst>
  <p:handoutMasterIdLst>
    <p:handoutMasterId r:id="rId16"/>
  </p:handoutMasterIdLst>
  <p:sldIdLst>
    <p:sldId id="518" r:id="rId2"/>
    <p:sldId id="519" r:id="rId3"/>
    <p:sldId id="521" r:id="rId4"/>
    <p:sldId id="522" r:id="rId5"/>
    <p:sldId id="523" r:id="rId6"/>
    <p:sldId id="409" r:id="rId7"/>
    <p:sldId id="540" r:id="rId8"/>
    <p:sldId id="536" r:id="rId9"/>
    <p:sldId id="539" r:id="rId10"/>
    <p:sldId id="527" r:id="rId11"/>
    <p:sldId id="528" r:id="rId12"/>
    <p:sldId id="535" r:id="rId13"/>
    <p:sldId id="534" r:id="rId14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" autoAdjust="0"/>
    <p:restoredTop sz="95137" autoAdjust="0"/>
  </p:normalViewPr>
  <p:slideViewPr>
    <p:cSldViewPr>
      <p:cViewPr varScale="1">
        <p:scale>
          <a:sx n="88" d="100"/>
          <a:sy n="88" d="100"/>
        </p:scale>
        <p:origin x="-108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4583448203153263"/>
          <c:w val="0.72961716304891056"/>
          <c:h val="0.710062414453541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20002221820384472"/>
                  <c:y val="-5.771261722023316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76,5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3298514002198578"/>
                  <c:y val="6.540763284959759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 Неналоговые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10,4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6.3301744020884024E-2"/>
                  <c:y val="4.466320370766453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Безвозмездные поступления
</a:t>
                    </a:r>
                    <a:r>
                      <a:rPr lang="ru-RU" sz="1400" b="1" dirty="0" smtClean="0"/>
                      <a:t>13,1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</c:formatCode>
                <c:ptCount val="3"/>
                <c:pt idx="0">
                  <c:v>76.47235861044679</c:v>
                </c:pt>
                <c:pt idx="1">
                  <c:v>10.407638714319649</c:v>
                </c:pt>
                <c:pt idx="2">
                  <c:v>13.120002675233566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132635.79999999999</c:v>
                </c:pt>
                <c:pt idx="1">
                  <c:v>18051.3</c:v>
                </c:pt>
                <c:pt idx="2" formatCode="0.00">
                  <c:v>22755.7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067823441944246"/>
          <c:y val="0.15400040848031768"/>
          <c:w val="0.68692967677573002"/>
          <c:h val="0.691332014371469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9.5960122313020813E-2"/>
                  <c:y val="5.133346949343923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 на доходы </a:t>
                    </a:r>
                    <a:r>
                      <a:rPr lang="ru-RU" sz="1300" dirty="0" smtClean="0"/>
                      <a:t>физических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лиц</a:t>
                    </a:r>
                    <a:endParaRPr lang="ru-RU" sz="1300" baseline="0" dirty="0" smtClean="0"/>
                  </a:p>
                  <a:p>
                    <a:r>
                      <a:rPr lang="ru-RU" sz="1300" dirty="0" smtClean="0"/>
                      <a:t>(</a:t>
                    </a:r>
                    <a:r>
                      <a:rPr lang="ru-RU" sz="1300" dirty="0" smtClean="0"/>
                      <a:t>126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baseline="0" dirty="0" smtClean="0"/>
                      <a:t>323,5</a:t>
                    </a:r>
                    <a:r>
                      <a:rPr lang="ru-RU" sz="1300" dirty="0" smtClean="0"/>
                      <a:t> тыс. руб.):</a:t>
                    </a:r>
                  </a:p>
                  <a:p>
                    <a:r>
                      <a:rPr lang="ru-RU" sz="1300" b="1" dirty="0" smtClean="0"/>
                      <a:t>95,2</a:t>
                    </a:r>
                    <a:r>
                      <a:rPr lang="ru-RU" sz="1300" b="1" baseline="0" dirty="0" smtClean="0"/>
                      <a:t>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3810681461191604"/>
                  <c:y val="7.715118503278660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совокупный</a:t>
                    </a:r>
                    <a:r>
                      <a:rPr lang="ru-RU" sz="1300" baseline="0" dirty="0" smtClean="0"/>
                      <a:t> доход</a:t>
                    </a:r>
                    <a:r>
                      <a:rPr lang="ru-RU" sz="1300" dirty="0" smtClean="0"/>
                      <a:t> </a:t>
                    </a:r>
                  </a:p>
                  <a:p>
                    <a:r>
                      <a:rPr lang="ru-RU" sz="1300" dirty="0" smtClean="0"/>
                      <a:t>(914,6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тыс. руб):</a:t>
                    </a:r>
                  </a:p>
                  <a:p>
                    <a:r>
                      <a:rPr lang="ru-RU" sz="1300" b="1" baseline="0" dirty="0" smtClean="0"/>
                      <a:t>0,7 </a:t>
                    </a:r>
                    <a:r>
                      <a:rPr lang="ru-RU" sz="1300" b="1" dirty="0" smtClean="0"/>
                      <a:t>%                    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имущество</a:t>
                    </a:r>
                  </a:p>
                  <a:p>
                    <a:r>
                      <a:rPr lang="ru-RU" sz="1300" dirty="0" smtClean="0"/>
                      <a:t>(5 397,7 </a:t>
                    </a:r>
                    <a:r>
                      <a:rPr lang="ru-RU" sz="1300" dirty="0"/>
                      <a:t>тыс</a:t>
                    </a:r>
                    <a:r>
                      <a:rPr lang="ru-RU" sz="1300" dirty="0" smtClean="0"/>
                      <a:t>. руб):</a:t>
                    </a:r>
                  </a:p>
                  <a:p>
                    <a:r>
                      <a:rPr lang="ru-RU" sz="1300" b="1" dirty="0" smtClean="0"/>
                      <a:t>4,1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3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3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3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Земельный налог </a:t>
                    </a:r>
                    <a:r>
                      <a:rPr lang="ru-RU" sz="1300" dirty="0" smtClean="0"/>
                      <a:t>(118,0 </a:t>
                    </a:r>
                    <a:r>
                      <a:rPr lang="ru-RU" sz="1300" dirty="0" err="1"/>
                      <a:t>тыс.руб</a:t>
                    </a:r>
                    <a:r>
                      <a:rPr lang="ru-RU" sz="13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3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(126 323,5 тыс.руб)</c:v>
                </c:pt>
                <c:pt idx="1">
                  <c:v>Налоги на совокупный доход (914,6 тыс. руб.)</c:v>
                </c:pt>
                <c:pt idx="2">
                  <c:v>Налоги на имущество (5 397,7 тыс.руб)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0.95240877651433464</c:v>
                </c:pt>
                <c:pt idx="1">
                  <c:v>6.8955741964085108E-3</c:v>
                </c:pt>
                <c:pt idx="2">
                  <c:v>4.0695649289256737E-2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(126 323,5 тыс.руб)</c:v>
                </c:pt>
                <c:pt idx="1">
                  <c:v>Налоги на совокупный доход (914,6 тыс. руб.)</c:v>
                </c:pt>
                <c:pt idx="2">
                  <c:v>Налоги на имущество (5 397,7 тыс.руб)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126323.5</c:v>
                </c:pt>
                <c:pt idx="1">
                  <c:v>914.6</c:v>
                </c:pt>
                <c:pt idx="2">
                  <c:v>5397.7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17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946769420235745"/>
          <c:y val="0.32187500000000002"/>
          <c:w val="0.5857056978774644"/>
          <c:h val="0.562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416666666666666"/>
          <c:y val="0.26874999999999999"/>
          <c:w val="0.57916666666666672"/>
          <c:h val="0.562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621517898977409E-2"/>
                  <c:y val="-9.897760826771653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Доходы, получаемые в виде арендной платы за земельные </a:t>
                    </a:r>
                    <a:r>
                      <a:rPr lang="ru-RU" sz="1200" dirty="0" smtClean="0"/>
                      <a:t>участки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42,3</a:t>
                    </a:r>
                    <a:r>
                      <a:rPr lang="en-US" sz="1200" b="1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70865556001024E-2"/>
                  <c:y val="-9.5978592519685033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dirty="0" smtClean="0"/>
                      <a:t>Прочие поступления от использования имущества, находящегося в собственности городских поселений</a:t>
                    </a:r>
                    <a:r>
                      <a:rPr lang="ru-RU" sz="1200" b="0" dirty="0"/>
                      <a:t>
</a:t>
                    </a:r>
                    <a:r>
                      <a:rPr lang="ru-RU" sz="1200" b="1" dirty="0" smtClean="0"/>
                      <a:t>46,5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2776961980069848E-2"/>
                  <c:y val="6.892199803149606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 от продажи земельных </a:t>
                    </a:r>
                    <a:r>
                      <a:rPr lang="ru-RU" sz="1200" dirty="0" smtClean="0"/>
                      <a:t>участков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11,0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0323249107587081E-2"/>
                  <c:y val="-5.328789370078740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Доходы от денежных взысканий (штрафов)
</a:t>
                    </a:r>
                    <a:r>
                      <a:rPr lang="ru-RU" b="1" dirty="0" smtClean="0"/>
                      <a:t>0,2</a:t>
                    </a:r>
                    <a:r>
                      <a:rPr lang="ru-RU" b="1" baseline="0" dirty="0" smtClean="0"/>
                      <a:t> 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</c:v>
                </c:pt>
                <c:pt idx="1">
                  <c:v>Прочие поступления от использования имущества, находящегося в собственности городских поселений</c:v>
                </c:pt>
                <c:pt idx="2">
                  <c:v>Доходы от продажи земельных участков, государственная собственность на которые не разграничена и которые расположены в границах городских поселений</c:v>
                </c:pt>
                <c:pt idx="3">
                  <c:v>Доходы от денежных взысканий (штрафов)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7631.3</c:v>
                </c:pt>
                <c:pt idx="1">
                  <c:v>8390</c:v>
                </c:pt>
                <c:pt idx="2">
                  <c:v>1990</c:v>
                </c:pt>
                <c:pt idx="3" formatCode="General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53700260680878"/>
          <c:y val="0.17470427661510465"/>
          <c:w val="0.62629290162002749"/>
          <c:h val="0.610067563210649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6.6489440553049367E-2"/>
                  <c:y val="-0.135899636749228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вопросы;</a:t>
                    </a:r>
                  </a:p>
                  <a:p>
                    <a:r>
                      <a:rPr lang="ru-RU" sz="1200" b="1" baseline="0" dirty="0" smtClean="0"/>
                      <a:t>2,4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682022983760019E-2"/>
                  <c:y val="0.1164695177434030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безопасность и правоохранительная </a:t>
                    </a:r>
                    <a:r>
                      <a:rPr lang="ru-RU" sz="1200" dirty="0" smtClean="0"/>
                      <a:t>деятельность;</a:t>
                    </a:r>
                    <a:endParaRPr lang="ru-RU" sz="1200" baseline="0" dirty="0" smtClean="0"/>
                  </a:p>
                  <a:p>
                    <a:r>
                      <a:rPr lang="ru-RU" sz="1200" b="1" dirty="0" smtClean="0"/>
                      <a:t>0,9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6943066386652838E-2"/>
                  <c:y val="6.5412364855666927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экономика;</a:t>
                    </a:r>
                  </a:p>
                  <a:p>
                    <a:r>
                      <a:rPr lang="ru-RU" sz="1200" b="1" dirty="0" smtClean="0"/>
                      <a:t>17,0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7588777257733235E-2"/>
                  <c:y val="-1.091901728844404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Физическая </a:t>
                    </a:r>
                    <a:r>
                      <a:rPr lang="ru-RU" sz="1200" dirty="0"/>
                      <a:t>культура и </a:t>
                    </a:r>
                    <a:r>
                      <a:rPr lang="ru-RU" sz="1200" dirty="0" smtClean="0"/>
                      <a:t>спорт;</a:t>
                    </a:r>
                  </a:p>
                  <a:p>
                    <a:r>
                      <a:rPr lang="ru-RU" sz="1200" b="1" dirty="0" smtClean="0"/>
                      <a:t>14,4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5186168277334242"/>
                  <c:y val="0.1403090855681256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хозяйство;</a:t>
                    </a:r>
                  </a:p>
                  <a:p>
                    <a:r>
                      <a:rPr lang="ru-RU" sz="1200" b="1" baseline="0" dirty="0" smtClean="0"/>
                      <a:t>65,3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2.3986163774810953E-2</c:v>
                </c:pt>
                <c:pt idx="1">
                  <c:v>9.0911217395912066E-3</c:v>
                </c:pt>
                <c:pt idx="2">
                  <c:v>0.16954436027269548</c:v>
                </c:pt>
                <c:pt idx="3">
                  <c:v>0.14444543632276444</c:v>
                </c:pt>
                <c:pt idx="4">
                  <c:v>0.65293291789013796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02.04.2024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02.04.2024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02.04.2024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02.04.2024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02.04.2024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02.04.2024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02.04.2024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02.04.2024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02.04.2024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02.04.2024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02.04.2024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02.04.2024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02.04.2024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02.04.2024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71215" y="4676775"/>
            <a:ext cx="9001571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городское поселение Билибино «О бюджете городского поселения Билибино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год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02081" y="1419622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2023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2023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209 479,1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201803"/>
              </p:ext>
            </p:extLst>
          </p:nvPr>
        </p:nvGraphicFramePr>
        <p:xfrm>
          <a:off x="1051113" y="1995686"/>
          <a:ext cx="7056784" cy="1967955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024,6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904,4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35 516,0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136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775,8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30 258,3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209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479,1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947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813245"/>
              </p:ext>
            </p:extLst>
          </p:nvPr>
        </p:nvGraphicFramePr>
        <p:xfrm>
          <a:off x="611560" y="1279448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906152"/>
              </p:ext>
            </p:extLst>
          </p:nvPr>
        </p:nvGraphicFramePr>
        <p:xfrm>
          <a:off x="1331640" y="2211710"/>
          <a:ext cx="6480720" cy="2330449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2023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173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442,8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209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479,1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-36 036,3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8351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936926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687,1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22 755,7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173 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442,8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4638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5625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4532049"/>
              </p:ext>
            </p:extLst>
          </p:nvPr>
        </p:nvGraphicFramePr>
        <p:xfrm>
          <a:off x="1025625" y="1707654"/>
          <a:ext cx="7399338" cy="3300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099583"/>
              </p:ext>
            </p:extLst>
          </p:nvPr>
        </p:nvGraphicFramePr>
        <p:xfrm>
          <a:off x="1331640" y="2283718"/>
          <a:ext cx="6984776" cy="133622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323,5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914,6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5 397,7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 635,8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5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6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1507016"/>
              </p:ext>
            </p:extLst>
          </p:nvPr>
        </p:nvGraphicFramePr>
        <p:xfrm>
          <a:off x="539751" y="699542"/>
          <a:ext cx="8280721" cy="420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07504" y="1707654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95,2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безвозмездных поступлений бюджета городского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13,1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6870242"/>
      </p:ext>
    </p:extLst>
  </p:cSld>
  <p:clrMapOvr>
    <a:masterClrMapping/>
  </p:clrMapOvr>
  <p:transition spd="slow" advClick="0" advTm="2000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29633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366524"/>
              </p:ext>
            </p:extLst>
          </p:nvPr>
        </p:nvGraphicFramePr>
        <p:xfrm>
          <a:off x="1115616" y="2427734"/>
          <a:ext cx="6912768" cy="1308735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16 021,3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1 990,0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18 051,3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36976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5981700"/>
              </p:ext>
            </p:extLst>
          </p:nvPr>
        </p:nvGraphicFramePr>
        <p:xfrm>
          <a:off x="394965" y="771550"/>
          <a:ext cx="820928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659584150"/>
              </p:ext>
            </p:extLst>
          </p:nvPr>
        </p:nvGraphicFramePr>
        <p:xfrm>
          <a:off x="395536" y="830263"/>
          <a:ext cx="828092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77764800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21065</TotalTime>
  <Words>500</Words>
  <Application>Microsoft Office PowerPoint</Application>
  <PresentationFormat>Экран (16:9)</PresentationFormat>
  <Paragraphs>121</Paragraphs>
  <Slides>13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2194</cp:revision>
  <cp:lastPrinted>2020-06-07T00:25:00Z</cp:lastPrinted>
  <dcterms:created xsi:type="dcterms:W3CDTF">2013-10-29T07:14:12Z</dcterms:created>
  <dcterms:modified xsi:type="dcterms:W3CDTF">2024-04-01T21:50:53Z</dcterms:modified>
</cp:coreProperties>
</file>