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1"/>
  </p:notesMasterIdLst>
  <p:handoutMasterIdLst>
    <p:handoutMasterId r:id="rId12"/>
  </p:handoutMasterIdLst>
  <p:sldIdLst>
    <p:sldId id="518" r:id="rId2"/>
    <p:sldId id="519" r:id="rId3"/>
    <p:sldId id="523" r:id="rId4"/>
    <p:sldId id="409" r:id="rId5"/>
    <p:sldId id="524" r:id="rId6"/>
    <p:sldId id="536" r:id="rId7"/>
    <p:sldId id="538" r:id="rId8"/>
    <p:sldId id="521" r:id="rId9"/>
    <p:sldId id="528" r:id="rId10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464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435713508521781"/>
          <c:y val="0.21667854597291519"/>
          <c:w val="0.61791394734830463"/>
          <c:h val="0.6231353511317144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0.14002077838391114"/>
                  <c:y val="2.851033499643621E-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(175 681,0):</a:t>
                    </a:r>
                    <a:endParaRPr lang="ru-RU" sz="1400" baseline="0" dirty="0" smtClean="0"/>
                  </a:p>
                  <a:p>
                    <a:r>
                      <a:rPr lang="ru-RU" sz="1400" baseline="0" dirty="0" smtClean="0"/>
                      <a:t>96,9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28227300497142699"/>
                  <c:y val="3.820362440439788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имущество </a:t>
                    </a:r>
                    <a:endParaRPr lang="ru-RU" sz="1400" dirty="0" smtClean="0"/>
                  </a:p>
                  <a:p>
                    <a:r>
                      <a:rPr lang="ru-RU" sz="1400" dirty="0" smtClean="0"/>
                      <a:t>(5</a:t>
                    </a:r>
                    <a:r>
                      <a:rPr lang="ru-RU" sz="1400" baseline="0" dirty="0" smtClean="0"/>
                      <a:t> 394,0 </a:t>
                    </a:r>
                    <a:r>
                      <a:rPr lang="ru-RU" sz="1400" dirty="0" smtClean="0"/>
                      <a:t>тыс. руб):</a:t>
                    </a:r>
                    <a:r>
                      <a:rPr lang="ru-RU" sz="1400" baseline="0" dirty="0" smtClean="0"/>
                      <a:t> 3,0</a:t>
                    </a:r>
                    <a:r>
                      <a:rPr lang="ru-RU" sz="1400" dirty="0" smtClean="0"/>
                      <a:t>%                    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0.1427600326106869"/>
                  <c:y val="-0.3753360908289885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доход </a:t>
                    </a:r>
                    <a:r>
                      <a:rPr lang="ru-RU" sz="1400" dirty="0" smtClean="0"/>
                      <a:t>(244,0 </a:t>
                    </a:r>
                    <a:r>
                      <a:rPr lang="ru-RU" sz="1400" dirty="0"/>
                      <a:t>тыс</a:t>
                    </a:r>
                    <a:r>
                      <a:rPr lang="ru-RU" sz="1400" dirty="0" smtClean="0"/>
                      <a:t>. руб):</a:t>
                    </a:r>
                  </a:p>
                  <a:p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delete val="1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3"/>
                <c:pt idx="0">
                  <c:v>Налог на доходы физических лиц (175 681,0 тыс.руб)</c:v>
                </c:pt>
                <c:pt idx="1">
                  <c:v>Налоги на имущество (5 394,0 тыс.руб)</c:v>
                </c:pt>
                <c:pt idx="2">
                  <c:v>Налоги на совокупный доход (244,0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0.96890563040828592</c:v>
                </c:pt>
                <c:pt idx="1">
                  <c:v>2.9748674987177294E-2</c:v>
                </c:pt>
                <c:pt idx="2">
                  <c:v>1.3456946045367557E-3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3"/>
                <c:pt idx="0">
                  <c:v>Налог на доходы физических лиц (175 681,0 тыс.руб)</c:v>
                </c:pt>
                <c:pt idx="1">
                  <c:v>Налоги на имущество (5 394,0 тыс.руб)</c:v>
                </c:pt>
                <c:pt idx="2">
                  <c:v>Налоги на совокупный доход (244,0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175681</c:v>
                </c:pt>
                <c:pt idx="1">
                  <c:v>5394</c:v>
                </c:pt>
                <c:pt idx="2">
                  <c:v>244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961895854923225"/>
          <c:y val="0.19914109463874938"/>
          <c:w val="0.63871045293692319"/>
          <c:h val="0.621393636195482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6654456426517272"/>
                  <c:y val="-4.498979885410121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>
                        <a:latin typeface="Times New Roman" pitchFamily="18" charset="0"/>
                        <a:cs typeface="Times New Roman" pitchFamily="18" charset="0"/>
                      </a:rPr>
                      <a:t>Доходы от использования имущества, находящегося в государственной и муниципальной </a:t>
                    </a:r>
                    <a:r>
                      <a:rPr lang="ru-RU" sz="1200" dirty="0" smtClean="0">
                        <a:latin typeface="Times New Roman" pitchFamily="18" charset="0"/>
                        <a:cs typeface="Times New Roman" pitchFamily="18" charset="0"/>
                      </a:rPr>
                      <a:t>собственности</a:t>
                    </a:r>
                  </a:p>
                  <a:p>
                    <a:r>
                      <a:rPr lang="ru-RU" sz="1200" b="1" dirty="0" smtClean="0">
                        <a:latin typeface="Times New Roman" pitchFamily="18" charset="0"/>
                        <a:cs typeface="Times New Roman" pitchFamily="18" charset="0"/>
                      </a:rPr>
                      <a:t>89,1%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</c:dLbl>
            <c:dLbl>
              <c:idx val="1"/>
              <c:layout>
                <c:manualLayout>
                  <c:x val="-5.2610502293916291E-2"/>
                  <c:y val="1.6067785305036149E-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>
                        <a:latin typeface="Times New Roman" pitchFamily="18" charset="0"/>
                        <a:cs typeface="Times New Roman" pitchFamily="18" charset="0"/>
                      </a:rPr>
                      <a:t>Доходы от продажи материальных и нематериальных активов
</a:t>
                    </a:r>
                    <a:r>
                      <a:rPr lang="ru-RU" sz="1200" b="1" dirty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200" b="1" dirty="0" smtClean="0">
                        <a:latin typeface="Times New Roman" pitchFamily="18" charset="0"/>
                        <a:cs typeface="Times New Roman" pitchFamily="18" charset="0"/>
                      </a:rPr>
                      <a:t>10,6%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</c:dLbl>
            <c:dLbl>
              <c:idx val="2"/>
              <c:layout>
                <c:manualLayout>
                  <c:x val="0.17157895479737223"/>
                  <c:y val="1.446100677453253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>
                        <a:latin typeface="Times New Roman" pitchFamily="18" charset="0"/>
                        <a:cs typeface="Times New Roman" pitchFamily="18" charset="0"/>
                      </a:rPr>
                      <a:t>Штрафы, санкции, возмещение ущерба
</a:t>
                    </a:r>
                    <a:r>
                      <a:rPr lang="ru-RU" sz="1200" b="1" dirty="0">
                        <a:latin typeface="Times New Roman" pitchFamily="18" charset="0"/>
                        <a:cs typeface="Times New Roman" pitchFamily="18" charset="0"/>
                      </a:rPr>
                      <a:t> 0,3%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 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Доходы от использования имущества, находящегося в государственной и муниципальной собственности</c:v>
                </c:pt>
                <c:pt idx="1">
                  <c:v>Доходы от продажи материальных и нематериальных активов
</c:v>
                </c:pt>
                <c:pt idx="2">
                  <c:v>Штрафы, санкции, возмещение ущерба
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12600</c:v>
                </c:pt>
                <c:pt idx="1">
                  <c:v>1500</c:v>
                </c:pt>
                <c:pt idx="2">
                  <c:v>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cat>
            <c:strRef>
              <c:f>Лист1!$A$2:$A$4</c:f>
              <c:strCache>
                <c:ptCount val="3"/>
                <c:pt idx="0">
                  <c:v>Доходы от использования имущества, находящегося в государственной и муниципальной собственности</c:v>
                </c:pt>
                <c:pt idx="1">
                  <c:v>Доходы от продажи материальных и нематериальных активов
</c:v>
                </c:pt>
                <c:pt idx="2">
                  <c:v>Штрафы, санкции, возмещение ущерба
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0.8910891089108911</c:v>
                </c:pt>
                <c:pt idx="1">
                  <c:v>0.10608203677510608</c:v>
                </c:pt>
                <c:pt idx="2">
                  <c:v>2.828854314002829E-3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23.09.2024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4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7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23.09.2024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1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4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3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3.bin"/><Relationship Id="rId9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(изменения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от 14.08.2024г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.)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759335"/>
              </p:ext>
            </p:extLst>
          </p:nvPr>
        </p:nvGraphicFramePr>
        <p:xfrm>
          <a:off x="1475656" y="2211710"/>
          <a:ext cx="6480720" cy="2330553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2024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195 914,7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244 373,5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- 48 458,8 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203598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659956"/>
              </p:ext>
            </p:extLst>
          </p:nvPr>
        </p:nvGraphicFramePr>
        <p:xfrm>
          <a:off x="1046867" y="2283718"/>
          <a:ext cx="6984776" cy="137621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175 681,0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5 394,0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181 319,0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9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0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7494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9154518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92333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(96,9%).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128520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211271"/>
              </p:ext>
            </p:extLst>
          </p:nvPr>
        </p:nvGraphicFramePr>
        <p:xfrm>
          <a:off x="1043608" y="2139703"/>
          <a:ext cx="6912768" cy="1244383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12 600,0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1 500,0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140,0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1163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ГОРОДСКОГО ПОСЕЛЕНИЯ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52727595"/>
              </p:ext>
            </p:extLst>
          </p:nvPr>
        </p:nvGraphicFramePr>
        <p:xfrm>
          <a:off x="179512" y="915566"/>
          <a:ext cx="8784976" cy="3952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794055016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635646"/>
            <a:ext cx="8929687" cy="707886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доходам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6588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114611"/>
              </p:ext>
            </p:extLst>
          </p:nvPr>
        </p:nvGraphicFramePr>
        <p:xfrm>
          <a:off x="464344" y="2715766"/>
          <a:ext cx="8215312" cy="1763612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2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181 319,0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14 140,0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546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455,7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195 914,7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городского поселения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Билибино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339521"/>
              </p:ext>
            </p:extLst>
          </p:nvPr>
        </p:nvGraphicFramePr>
        <p:xfrm>
          <a:off x="1043608" y="1995686"/>
          <a:ext cx="7056784" cy="1734347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14 961,7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763,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35 397,0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хозяйство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163 666,9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28 584,9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244 373,5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21006</TotalTime>
  <Words>309</Words>
  <Application>Microsoft Office PowerPoint</Application>
  <PresentationFormat>Экран (16:9)</PresentationFormat>
  <Paragraphs>92</Paragraphs>
  <Slides>9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2085</cp:revision>
  <cp:lastPrinted>2020-06-07T00:25:00Z</cp:lastPrinted>
  <dcterms:created xsi:type="dcterms:W3CDTF">2013-10-29T07:14:12Z</dcterms:created>
  <dcterms:modified xsi:type="dcterms:W3CDTF">2024-09-23T02:52:37Z</dcterms:modified>
</cp:coreProperties>
</file>