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8"/>
  </p:notesMasterIdLst>
  <p:handoutMasterIdLst>
    <p:handoutMasterId r:id="rId19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8" r:id="rId15"/>
    <p:sldId id="531" r:id="rId16"/>
    <p:sldId id="532" r:id="rId17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736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510366887529981E-2"/>
          <c:y val="9.1644558900330964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8.2982542933661141E-2"/>
                  <c:y val="-6.813665157170904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18,3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8367040928021264E-2"/>
                  <c:y val="0.1377740631537999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1,7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181916110247332E-2"/>
                  <c:y val="-0.1580603726734746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80,0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#,##0.0000</c:formatCode>
                <c:ptCount val="3"/>
                <c:pt idx="0">
                  <c:v>18.331370408013942</c:v>
                </c:pt>
                <c:pt idx="1">
                  <c:v>1.7265502108512711</c:v>
                </c:pt>
                <c:pt idx="2">
                  <c:v>79.942079381134789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615442.6</c:v>
                </c:pt>
                <c:pt idx="1">
                  <c:v>57965.8</c:v>
                </c:pt>
                <c:pt idx="2" formatCode="0.00">
                  <c:v>2683910.7000000002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566818303153497"/>
          <c:y val="0.17166692903520128"/>
          <c:w val="0.60040964611236369"/>
          <c:h val="0.60412657514823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1273389865372495"/>
                  <c:y val="5.780112679253930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baseline="0" dirty="0" smtClean="0"/>
                      <a:t>89,6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7418671801838478"/>
                  <c:y val="6.861258447999091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</a:t>
                    </a:r>
                  </a:p>
                  <a:p>
                    <a:r>
                      <a:rPr lang="ru-RU" sz="1400" baseline="0" dirty="0" smtClean="0"/>
                      <a:t>9,3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1.2837879287790337E-2"/>
                  <c:y val="0.19214265137861278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</a:p>
                  <a:p>
                    <a:r>
                      <a:rPr lang="ru-RU" sz="1400" dirty="0" smtClean="0"/>
                      <a:t>0,8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9.5409568524594923E-2"/>
                  <c:y val="4.7198410662722956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0,2 %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724594909614232"/>
                  <c:y val="-0.1967812199815592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0,1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0.89572626269289757</c:v>
                </c:pt>
                <c:pt idx="1">
                  <c:v>9.2527719075670076E-2</c:v>
                </c:pt>
                <c:pt idx="2">
                  <c:v>8.0109826651583744E-3</c:v>
                </c:pt>
                <c:pt idx="3">
                  <c:v>2.2898967344801933E-3</c:v>
                </c:pt>
                <c:pt idx="4">
                  <c:v>1.445138831793574E-3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#,##0.00</c:formatCode>
                <c:ptCount val="5"/>
                <c:pt idx="0">
                  <c:v>551268.1</c:v>
                </c:pt>
                <c:pt idx="1">
                  <c:v>56945.5</c:v>
                </c:pt>
                <c:pt idx="2">
                  <c:v>4930.3</c:v>
                </c:pt>
                <c:pt idx="3">
                  <c:v>1409.3</c:v>
                </c:pt>
                <c:pt idx="4">
                  <c:v>889.4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35447626946875"/>
          <c:y val="7.0431657131322975E-2"/>
          <c:w val="0.60346105149831508"/>
          <c:h val="0.609566851030822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5.8214106215446475E-2"/>
                  <c:y val="1.237154271687949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</a:t>
                    </a:r>
                  </a:p>
                  <a:p>
                    <a:r>
                      <a:rPr lang="ru-RU" baseline="0" dirty="0" smtClean="0"/>
                      <a:t>15,9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0.16413183964142605"/>
                  <c:y val="1.844223164556257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</a:t>
                    </a:r>
                  </a:p>
                  <a:p>
                    <a:r>
                      <a:rPr lang="ru-RU" b="0" baseline="0" dirty="0" smtClean="0"/>
                      <a:t>64,9 </a:t>
                    </a:r>
                    <a:r>
                      <a:rPr lang="ru-RU" b="0" dirty="0" smtClean="0"/>
                      <a:t>%</a:t>
                    </a:r>
                    <a:endParaRPr lang="ru-RU" b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148753807239041"/>
                  <c:y val="3.348886604719807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</a:t>
                    </a:r>
                  </a:p>
                  <a:p>
                    <a:r>
                      <a:rPr lang="ru-RU" baseline="0" dirty="0" smtClean="0"/>
                      <a:t>18,2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2142133262292338E-2"/>
                  <c:y val="8.298980038099423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1,0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0.0000%</c:formatCode>
                <c:ptCount val="4"/>
                <c:pt idx="0">
                  <c:v>0.15873497821129012</c:v>
                </c:pt>
                <c:pt idx="1">
                  <c:v>0.64865834681829637</c:v>
                </c:pt>
                <c:pt idx="2">
                  <c:v>1.0602803722194812E-2</c:v>
                </c:pt>
                <c:pt idx="3">
                  <c:v>0.18200387124821879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#,##0.00</c:formatCode>
                <c:ptCount val="4"/>
                <c:pt idx="0">
                  <c:v>9201.2000000000007</c:v>
                </c:pt>
                <c:pt idx="1">
                  <c:v>37600</c:v>
                </c:pt>
                <c:pt idx="2">
                  <c:v>614.6</c:v>
                </c:pt>
                <c:pt idx="3">
                  <c:v>10550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975578122760522E-2"/>
                  <c:y val="-8.161885042315268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546 989,3</a:t>
                    </a:r>
                    <a:endParaRPr lang="ru-RU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755816230594388E-2"/>
                  <c:y val="-2.787291328311509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>
                        <a:latin typeface="Times New Roman" pitchFamily="18" charset="0"/>
                        <a:cs typeface="Times New Roman" pitchFamily="18" charset="0"/>
                      </a:rPr>
                      <a:t>843 190,7</a:t>
                    </a:r>
                    <a:endParaRPr lang="ru-RU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8.3786679015460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890126942848205E-2"/>
                  <c:y val="-8.9192740538560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546989.30000000005</c:v>
                </c:pt>
                <c:pt idx="1">
                  <c:v>843190.7</c:v>
                </c:pt>
                <c:pt idx="2">
                  <c:v>991503.3</c:v>
                </c:pt>
                <c:pt idx="3">
                  <c:v>264302.8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6664832"/>
        <c:axId val="36757504"/>
        <c:axId val="0"/>
      </c:bar3DChart>
      <c:catAx>
        <c:axId val="36664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6757504"/>
        <c:crosses val="autoZero"/>
        <c:auto val="1"/>
        <c:lblAlgn val="ctr"/>
        <c:lblOffset val="100"/>
        <c:noMultiLvlLbl val="0"/>
      </c:catAx>
      <c:valAx>
        <c:axId val="36757504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6664832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321624354636486"/>
          <c:y val="5.8234758871701549E-2"/>
          <c:w val="0.71309032798224647"/>
          <c:h val="0.690140356659239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  <c:explosion val="68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0"/>
              <c:layout>
                <c:manualLayout>
                  <c:x val="-0.24117991966631605"/>
                  <c:y val="0.1771520279710259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</a:t>
                    </a:r>
                  </a:p>
                  <a:p>
                    <a:r>
                      <a:rPr lang="ru-RU" baseline="0" dirty="0" smtClean="0"/>
                      <a:t>8,2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9968149284516643"/>
                  <c:y val="-9.121878873421077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безопасность и правоохранительная </a:t>
                    </a:r>
                    <a:r>
                      <a:rPr lang="ru-RU" dirty="0" smtClean="0"/>
                      <a:t>деятельность</a:t>
                    </a:r>
                  </a:p>
                  <a:p>
                    <a:r>
                      <a:rPr lang="ru-RU" dirty="0" smtClean="0"/>
                      <a:t>1,4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3472014666177598"/>
                  <c:y val="-0.2382363351077930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r>
                      <a:rPr lang="ru-RU" baseline="0" dirty="0" smtClean="0"/>
                      <a:t>15,1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322233240150575E-2"/>
                  <c:y val="-0.1401497424286932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</a:t>
                    </a:r>
                    <a:r>
                      <a:rPr lang="ru-RU" dirty="0" smtClean="0"/>
                      <a:t>хозяйство</a:t>
                    </a:r>
                  </a:p>
                  <a:p>
                    <a:r>
                      <a:rPr lang="ru-RU" baseline="0" dirty="0" smtClean="0"/>
                      <a:t>24,4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4378837540768991"/>
                  <c:y val="-3.366696997270245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baseline="0" dirty="0" smtClean="0"/>
                      <a:t>40,8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0468481660049785"/>
                  <c:y val="-0.357192580226834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</a:t>
                    </a:r>
                  </a:p>
                  <a:p>
                    <a:r>
                      <a:rPr lang="ru-RU" baseline="0" dirty="0" smtClean="0"/>
                      <a:t>5,5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1959246569720332"/>
                  <c:y val="-0.240717617304206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политика</a:t>
                    </a:r>
                    <a:r>
                      <a:rPr lang="ru-RU" baseline="0" dirty="0" smtClean="0"/>
                      <a:t> 2,5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2567727793626771"/>
                  <c:y val="-0.1429451254898870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</a:t>
                    </a:r>
                    <a:r>
                      <a:rPr lang="ru-RU" dirty="0" smtClean="0"/>
                      <a:t>спорт</a:t>
                    </a:r>
                  </a:p>
                  <a:p>
                    <a:r>
                      <a:rPr lang="ru-RU" dirty="0" smtClean="0"/>
                      <a:t>1,5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5.3189396228144135E-2"/>
                  <c:y val="0.1368138536823024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dirty="0" smtClean="0"/>
                      <a:t>0,1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layout>
                <c:manualLayout>
                  <c:x val="0.1224048552065347"/>
                  <c:y val="1.631117766330164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</a:t>
                    </a:r>
                  </a:p>
                  <a:p>
                    <a:r>
                      <a:rPr lang="ru-RU" dirty="0" smtClean="0"/>
                      <a:t>0,5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Лист1!$A$2:$A$15</c:f>
              <c:strCache>
                <c:ptCount val="14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3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Лист1!$B$2:$B$15</c:f>
              <c:numCache>
                <c:formatCode>0.0000%</c:formatCode>
                <c:ptCount val="14"/>
                <c:pt idx="0">
                  <c:v>8.2068291823557987E-2</c:v>
                </c:pt>
                <c:pt idx="1">
                  <c:v>1.4193937000900178E-2</c:v>
                </c:pt>
                <c:pt idx="2">
                  <c:v>0.15046397885589388</c:v>
                </c:pt>
                <c:pt idx="3">
                  <c:v>0.24391244399921255</c:v>
                </c:pt>
                <c:pt idx="5">
                  <c:v>0.40796522741688102</c:v>
                </c:pt>
                <c:pt idx="6">
                  <c:v>5.4976724791334447E-2</c:v>
                </c:pt>
                <c:pt idx="7">
                  <c:v>0</c:v>
                </c:pt>
                <c:pt idx="8">
                  <c:v>2.4595211263840552E-2</c:v>
                </c:pt>
                <c:pt idx="9">
                  <c:v>1.5257686273110934E-2</c:v>
                </c:pt>
                <c:pt idx="10">
                  <c:v>1.3214214982124556E-3</c:v>
                </c:pt>
                <c:pt idx="11">
                  <c:v>1.1266065387959733E-5</c:v>
                </c:pt>
                <c:pt idx="13">
                  <c:v>5.2338110116679831E-3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chart" Target="../charts/chart3.xml"/><Relationship Id="rId5" Type="http://schemas.openxmlformats.org/officeDocument/2006/relationships/image" Target="../media/image4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24.12.2024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1560" y="339502"/>
            <a:ext cx="792088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Федерации на 2024 год составляет 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645 986,1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6328190"/>
              </p:ext>
            </p:extLst>
          </p:nvPr>
        </p:nvGraphicFramePr>
        <p:xfrm>
          <a:off x="827584" y="2571750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2024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275606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бъем муниципального долга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2024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44" y="2283718"/>
            <a:ext cx="8712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муниципального долга на 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года составляет 37 000,0 тыс. рублей.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В марте 2022 года получен бюджетный кредит из других бюджетов бюджетной системы Российской Федерации в валюте Российской Федерации в размере 50 000,0 тыс. рублей.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     Приоритетами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на 2024 год остаются:</a:t>
            </a: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своевременности и полноты выплаты заработной платы работникам бюджетной сферы;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недопущение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Запланированный бюджет муниципального образования Билибинский муниципальный район на 2024 год по расходным статьям составит 3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523 856,7 тыс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рублей. Информация о планируемых 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07503" y="1203598"/>
            <a:ext cx="892899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классификации расходов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83249"/>
              </p:ext>
            </p:extLst>
          </p:nvPr>
        </p:nvGraphicFramePr>
        <p:xfrm>
          <a:off x="1115616" y="1923678"/>
          <a:ext cx="6912768" cy="2960452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289 196,9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50 017,4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530 213,5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859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512,5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437 611,0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193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730,1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86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670,0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53 765,9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4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656,5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(муниципального) долга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443,2</a:t>
                      </a: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3 523 856,7</a:t>
                      </a:r>
                      <a:endParaRPr lang="ru-RU" sz="1200" b="1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5412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87574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0269886"/>
              </p:ext>
            </p:extLst>
          </p:nvPr>
        </p:nvGraphicFramePr>
        <p:xfrm>
          <a:off x="323528" y="1385476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279271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48321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образования 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3" y="1563638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год 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92,7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%.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811808"/>
              </p:ext>
            </p:extLst>
          </p:nvPr>
        </p:nvGraphicFramePr>
        <p:xfrm>
          <a:off x="461961" y="1392959"/>
          <a:ext cx="8352928" cy="3396309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3 267 240,9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371 721,2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1 689 196,0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184 741,0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559 962,3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278 140,9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73 940,8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19 556,7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33 548,8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56 433,2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29052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2024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3 357 319,1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3 523 856,7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-166 537,6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203598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41805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413784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673 408,4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2 683 910,7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3 357 319,1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33631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774569"/>
              </p:ext>
            </p:extLst>
          </p:nvPr>
        </p:nvGraphicFramePr>
        <p:xfrm>
          <a:off x="872331" y="1925638"/>
          <a:ext cx="7588102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806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347614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553454"/>
              </p:ext>
            </p:extLst>
          </p:nvPr>
        </p:nvGraphicFramePr>
        <p:xfrm>
          <a:off x="1048069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551 268,1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4 930,3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56 945,5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889,4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409,3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615 442,6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3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4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335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7240904"/>
              </p:ext>
            </p:extLst>
          </p:nvPr>
        </p:nvGraphicFramePr>
        <p:xfrm>
          <a:off x="971600" y="784508"/>
          <a:ext cx="7272808" cy="3735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91630"/>
            <a:ext cx="892899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89,6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9,3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57 965,8 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11510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19622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036766"/>
              </p:ext>
            </p:extLst>
          </p:nvPr>
        </p:nvGraphicFramePr>
        <p:xfrm>
          <a:off x="899592" y="2427734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37 600,0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8 701,2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10 550,0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614,6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57 965,8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2" name="Диаграмма" r:id="rId4" imgW="2554445" imgH="1463167" progId="Excel.Chart.8">
                  <p:embed/>
                </p:oleObj>
              </mc:Choice>
              <mc:Fallback>
                <p:oleObj name="Диаграмма" r:id="rId4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9268" y="54457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901426"/>
              </p:ext>
            </p:extLst>
          </p:nvPr>
        </p:nvGraphicFramePr>
        <p:xfrm>
          <a:off x="43833" y="915566"/>
          <a:ext cx="9102725" cy="4131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21943</TotalTime>
  <Words>773</Words>
  <Application>Microsoft Office PowerPoint</Application>
  <PresentationFormat>Экран (16:9)</PresentationFormat>
  <Paragraphs>188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2443</cp:revision>
  <cp:lastPrinted>2021-12-01T21:51:07Z</cp:lastPrinted>
  <dcterms:created xsi:type="dcterms:W3CDTF">2013-10-29T07:14:12Z</dcterms:created>
  <dcterms:modified xsi:type="dcterms:W3CDTF">2025-05-15T23:46:46Z</dcterms:modified>
</cp:coreProperties>
</file>