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</p:sld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875"/>
    <a:srgbClr val="5077F9"/>
    <a:srgbClr val="1F4B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8"/>
    <p:restoredTop sz="94714"/>
  </p:normalViewPr>
  <p:slideViewPr>
    <p:cSldViewPr snapToGrid="0">
      <p:cViewPr>
        <p:scale>
          <a:sx n="86" d="100"/>
          <a:sy n="86" d="100"/>
        </p:scale>
        <p:origin x="408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Цитата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Ячейки в 4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 ячейки и 2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 ячейки и 1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 ячейки и 4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Цитат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svg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sv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86200" y="281520"/>
            <a:ext cx="7680960" cy="3681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914400">
              <a:lnSpc>
                <a:spcPct val="85000"/>
              </a:lnSpc>
              <a:buNone/>
            </a:pPr>
            <a:r>
              <a:rPr lang="ru-RU" sz="92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ОБРАЗЕЦ ЗАГОЛОВКА</a:t>
            </a:r>
            <a:endParaRPr lang="ru-RU" sz="92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5" name="Скругленный прямоугольник 5"/>
          <p:cNvSpPr/>
          <p:nvPr/>
        </p:nvSpPr>
        <p:spPr>
          <a:xfrm>
            <a:off x="334800" y="5702400"/>
            <a:ext cx="3744720" cy="786960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002DD1"/>
              </a:gs>
              <a:gs pos="100000">
                <a:srgbClr val="3562FB"/>
              </a:gs>
              <a:gs pos="100000">
                <a:srgbClr val="3355CF"/>
              </a:gs>
            </a:gsLst>
            <a:lin ang="210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334800" y="5702400"/>
            <a:ext cx="3744720" cy="786960"/>
          </a:xfrm>
          <a:prstGeom prst="rect">
            <a:avLst/>
          </a:prstGeom>
          <a:noFill/>
          <a:ln w="0">
            <a:noFill/>
          </a:ln>
        </p:spPr>
        <p:txBody>
          <a:bodyPr lIns="360000" tIns="180000" rIns="360000" bIns="21600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700" b="0" u="none" strike="noStrike">
                <a:solidFill>
                  <a:schemeClr val="lt1"/>
                </a:solidFill>
                <a:uFillTx/>
                <a:latin typeface="Century Gothic"/>
              </a:rPr>
              <a:t>надпись</a:t>
            </a:r>
            <a:endParaRPr lang="ru-RU" sz="17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/>
        </p:blipFill>
        <p:spPr>
          <a:xfrm>
            <a:off x="3003120" y="0"/>
            <a:ext cx="9188640" cy="685764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Рисунок 6"/>
          <p:cNvPicPr/>
          <p:nvPr/>
        </p:nvPicPr>
        <p:blipFill>
          <a:blip r:embed="rId3"/>
          <a:stretch/>
        </p:blipFill>
        <p:spPr>
          <a:xfrm>
            <a:off x="9004320" y="2534040"/>
            <a:ext cx="2854080" cy="871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4" name="Рисунок 4"/>
          <p:cNvPicPr/>
          <p:nvPr/>
        </p:nvPicPr>
        <p:blipFill>
          <a:blip r:embed="rId4"/>
          <a:stretch/>
        </p:blipFill>
        <p:spPr>
          <a:xfrm>
            <a:off x="340200" y="869760"/>
            <a:ext cx="6604200" cy="5129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5" name="PlaceHolder 1"/>
          <p:cNvSpPr>
            <a:spLocks noGrp="1"/>
          </p:cNvSpPr>
          <p:nvPr>
            <p:ph type="body"/>
          </p:nvPr>
        </p:nvSpPr>
        <p:spPr>
          <a:xfrm>
            <a:off x="7470000" y="3408120"/>
            <a:ext cx="1536120" cy="152892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entury Gothic"/>
              </a:rPr>
              <a:t>Фото</a:t>
            </a: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7483320" y="5547600"/>
            <a:ext cx="4373280" cy="49896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Должность</a:t>
            </a:r>
            <a:endParaRPr lang="ru-RU" sz="12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pic>
        <p:nvPicPr>
          <p:cNvPr id="97" name="Рисунок 40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 rot="14967000">
            <a:off x="6928560" y="-1772280"/>
            <a:ext cx="7772040" cy="6087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7483320" y="5048280"/>
            <a:ext cx="4373280" cy="49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300" b="1" u="none" strike="noStrike">
                <a:solidFill>
                  <a:schemeClr val="accent6"/>
                </a:solidFill>
                <a:uFillTx/>
                <a:latin typeface="Verdana"/>
                <a:ea typeface="Verdana"/>
              </a:rPr>
              <a:t>Имя, фамилия</a:t>
            </a:r>
            <a:endParaRPr lang="ru-RU" sz="1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9004320" y="2544840"/>
            <a:ext cx="2852280" cy="651600"/>
          </a:xfrm>
          <a:prstGeom prst="rect">
            <a:avLst/>
          </a:prstGeom>
          <a:noFill/>
          <a:ln w="0">
            <a:noFill/>
          </a:ln>
        </p:spPr>
        <p:txBody>
          <a:bodyPr lIns="180000" tIns="108000" rIns="108000" bIns="108000" anchor="ctr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200" b="1" u="none" strike="noStrike">
                <a:solidFill>
                  <a:schemeClr val="accent6"/>
                </a:solidFill>
                <a:uFillTx/>
                <a:latin typeface="Verdana"/>
                <a:ea typeface="Verdana"/>
              </a:rPr>
              <a:t>цитата</a:t>
            </a:r>
            <a:endParaRPr lang="ru-RU" sz="12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pic>
        <p:nvPicPr>
          <p:cNvPr id="100" name="Рисунок 10"/>
          <p:cNvPicPr/>
          <p:nvPr/>
        </p:nvPicPr>
        <p:blipFill>
          <a:blip r:embed="rId7"/>
          <a:stretch/>
        </p:blipFill>
        <p:spPr>
          <a:xfrm>
            <a:off x="911160" y="1466640"/>
            <a:ext cx="418680" cy="345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1" name="PlaceHolder 5"/>
          <p:cNvSpPr>
            <a:spLocks noGrp="1"/>
          </p:cNvSpPr>
          <p:nvPr>
            <p:ph type="body"/>
          </p:nvPr>
        </p:nvSpPr>
        <p:spPr>
          <a:xfrm>
            <a:off x="488880" y="2042280"/>
            <a:ext cx="5954400" cy="3951000"/>
          </a:xfrm>
          <a:prstGeom prst="rect">
            <a:avLst/>
          </a:prstGeom>
          <a:noFill/>
          <a:ln w="0">
            <a:noFill/>
          </a:ln>
        </p:spPr>
        <p:txBody>
          <a:bodyPr lIns="360000" tIns="36000" rIns="288000" bIns="252000" anchor="t">
            <a:noAutofit/>
          </a:bodyPr>
          <a:lstStyle/>
          <a:p>
            <a:pPr indent="0" defTabSz="914400">
              <a:lnSpc>
                <a:spcPct val="130000"/>
              </a:lnSpc>
              <a:buNone/>
              <a:tabLst>
                <a:tab pos="0" algn="l"/>
              </a:tabLst>
            </a:pPr>
            <a:r>
              <a:rPr lang="ru-RU" sz="1300" b="0" u="none" strike="noStrike">
                <a:solidFill>
                  <a:schemeClr val="lt1"/>
                </a:solidFill>
                <a:uFillTx/>
                <a:latin typeface="Century Gothic"/>
              </a:rPr>
              <a:t>Цитата</a:t>
            </a:r>
            <a:endParaRPr lang="ru-RU" sz="1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body"/>
          </p:nvPr>
        </p:nvSpPr>
        <p:spPr>
          <a:xfrm>
            <a:off x="333360" y="1913760"/>
            <a:ext cx="2808000" cy="627120"/>
          </a:xfrm>
          <a:prstGeom prst="rect">
            <a:avLst/>
          </a:prstGeom>
          <a:noFill/>
          <a:ln w="0">
            <a:noFill/>
          </a:ln>
        </p:spPr>
        <p:txBody>
          <a:bodyPr lIns="0" tIns="108000" rIns="180000" bIns="72000" anchor="t">
            <a:norm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100" b="1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Параметр 1</a:t>
            </a:r>
            <a:endParaRPr lang="ru-RU" sz="11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3287880" y="1914840"/>
            <a:ext cx="2736360" cy="625320"/>
          </a:xfrm>
          <a:prstGeom prst="rect">
            <a:avLst/>
          </a:prstGeom>
          <a:noFill/>
          <a:ln w="0">
            <a:noFill/>
          </a:ln>
        </p:spPr>
        <p:txBody>
          <a:bodyPr lIns="0" tIns="108000" rIns="180000" bIns="72000" anchor="t">
            <a:norm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100" b="1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Параметр 2</a:t>
            </a:r>
            <a:endParaRPr lang="ru-RU" sz="11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04" name="Текст 16"/>
          <p:cNvSpPr/>
          <p:nvPr/>
        </p:nvSpPr>
        <p:spPr>
          <a:xfrm>
            <a:off x="340560" y="2615040"/>
            <a:ext cx="2808000" cy="744480"/>
          </a:xfrm>
          <a:prstGeom prst="roundRect">
            <a:avLst>
              <a:gd name="adj" fmla="val 7264"/>
            </a:avLst>
          </a:prstGeom>
          <a:solidFill>
            <a:schemeClr val="accent4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t">
            <a:normAutofit/>
          </a:bodyPr>
          <a:lstStyle/>
          <a:p>
            <a:pPr defTabSz="914400">
              <a:lnSpc>
                <a:spcPct val="110000"/>
              </a:lnSpc>
              <a:tabLst>
                <a:tab pos="0" algn="l"/>
              </a:tabLst>
            </a:pPr>
            <a:r>
              <a:rPr lang="ru-RU" sz="1000" b="0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98680" y="6105240"/>
            <a:ext cx="3369960" cy="384120"/>
          </a:xfrm>
          <a:prstGeom prst="rect">
            <a:avLst/>
          </a:prstGeom>
          <a:noFill/>
          <a:ln w="0">
            <a:noFill/>
          </a:ln>
        </p:spPr>
        <p:txBody>
          <a:bodyPr lIns="180000" tIns="0" rIns="180000" bIns="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0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Группа 1 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491000" y="6105240"/>
            <a:ext cx="3444480" cy="384120"/>
          </a:xfrm>
          <a:prstGeom prst="rect">
            <a:avLst/>
          </a:prstGeom>
          <a:noFill/>
          <a:ln w="0">
            <a:noFill/>
          </a:ln>
        </p:spPr>
        <p:txBody>
          <a:bodyPr lIns="180000" tIns="0" rIns="180000" bIns="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0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Группа 2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8369280" y="6105240"/>
            <a:ext cx="3489840" cy="384120"/>
          </a:xfrm>
          <a:prstGeom prst="rect">
            <a:avLst/>
          </a:prstGeom>
          <a:noFill/>
          <a:ln w="0">
            <a:noFill/>
          </a:ln>
        </p:spPr>
        <p:txBody>
          <a:bodyPr lIns="180000" tIns="0" rIns="180000" bIns="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0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Группа 3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08" name="Текст 16"/>
          <p:cNvSpPr/>
          <p:nvPr/>
        </p:nvSpPr>
        <p:spPr>
          <a:xfrm>
            <a:off x="340560" y="3505680"/>
            <a:ext cx="2795760" cy="744480"/>
          </a:xfrm>
          <a:prstGeom prst="roundRect">
            <a:avLst>
              <a:gd name="adj" fmla="val 8102"/>
            </a:avLst>
          </a:prstGeom>
          <a:solidFill>
            <a:schemeClr val="accent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t">
            <a:normAutofit/>
          </a:bodyPr>
          <a:lstStyle/>
          <a:p>
            <a:pPr defTabSz="914400">
              <a:lnSpc>
                <a:spcPct val="110000"/>
              </a:lnSpc>
              <a:tabLst>
                <a:tab pos="0" algn="l"/>
              </a:tabLst>
            </a:pPr>
            <a:r>
              <a:rPr lang="ru-RU" sz="1000" b="0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9" name="Текст 16"/>
          <p:cNvSpPr/>
          <p:nvPr/>
        </p:nvSpPr>
        <p:spPr>
          <a:xfrm>
            <a:off x="340560" y="4403160"/>
            <a:ext cx="2795760" cy="744480"/>
          </a:xfrm>
          <a:prstGeom prst="roundRect">
            <a:avLst>
              <a:gd name="adj" fmla="val 8142"/>
            </a:avLst>
          </a:prstGeom>
          <a:solidFill>
            <a:schemeClr val="accent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t">
            <a:normAutofit/>
          </a:bodyPr>
          <a:lstStyle/>
          <a:p>
            <a:pPr defTabSz="914400">
              <a:lnSpc>
                <a:spcPct val="110000"/>
              </a:lnSpc>
              <a:tabLst>
                <a:tab pos="0" algn="l"/>
              </a:tabLst>
            </a:pPr>
            <a:r>
              <a:rPr lang="ru-RU" sz="1000" b="0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0" name="Текст 16"/>
          <p:cNvSpPr/>
          <p:nvPr/>
        </p:nvSpPr>
        <p:spPr>
          <a:xfrm>
            <a:off x="9049680" y="2614320"/>
            <a:ext cx="2806920" cy="743040"/>
          </a:xfrm>
          <a:prstGeom prst="roundRect">
            <a:avLst>
              <a:gd name="adj" fmla="val 8894"/>
            </a:avLst>
          </a:prstGeom>
          <a:solidFill>
            <a:schemeClr val="accent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t">
            <a:normAutofit/>
          </a:bodyPr>
          <a:lstStyle/>
          <a:p>
            <a:pPr defTabSz="914400">
              <a:lnSpc>
                <a:spcPct val="110000"/>
              </a:lnSpc>
              <a:tabLst>
                <a:tab pos="0" algn="l"/>
              </a:tabLst>
            </a:pPr>
            <a:r>
              <a:rPr lang="ru-RU" sz="1000" b="0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1" name="Текст 16"/>
          <p:cNvSpPr/>
          <p:nvPr/>
        </p:nvSpPr>
        <p:spPr>
          <a:xfrm>
            <a:off x="9049680" y="3505680"/>
            <a:ext cx="2806920" cy="740880"/>
          </a:xfrm>
          <a:prstGeom prst="roundRect">
            <a:avLst>
              <a:gd name="adj" fmla="val 8077"/>
            </a:avLst>
          </a:prstGeom>
          <a:solidFill>
            <a:schemeClr val="accent4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t">
            <a:normAutofit/>
          </a:bodyPr>
          <a:lstStyle/>
          <a:p>
            <a:pPr defTabSz="914400">
              <a:lnSpc>
                <a:spcPct val="110000"/>
              </a:lnSpc>
              <a:tabLst>
                <a:tab pos="0" algn="l"/>
              </a:tabLst>
            </a:pPr>
            <a:r>
              <a:rPr lang="ru-RU" sz="1000" b="0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2" name="Текст 16"/>
          <p:cNvSpPr/>
          <p:nvPr/>
        </p:nvSpPr>
        <p:spPr>
          <a:xfrm>
            <a:off x="9049680" y="4403160"/>
            <a:ext cx="2806920" cy="740880"/>
          </a:xfrm>
          <a:prstGeom prst="roundRect">
            <a:avLst>
              <a:gd name="adj" fmla="val 8836"/>
            </a:avLst>
          </a:prstGeom>
          <a:solidFill>
            <a:schemeClr val="accent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t">
            <a:normAutofit/>
          </a:bodyPr>
          <a:lstStyle/>
          <a:p>
            <a:pPr defTabSz="914400">
              <a:lnSpc>
                <a:spcPct val="110000"/>
              </a:lnSpc>
              <a:tabLst>
                <a:tab pos="0" algn="l"/>
              </a:tabLst>
            </a:pPr>
            <a:r>
              <a:rPr lang="ru-RU" sz="1000" b="0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3" name="Текст 16"/>
          <p:cNvSpPr/>
          <p:nvPr/>
        </p:nvSpPr>
        <p:spPr>
          <a:xfrm>
            <a:off x="3297240" y="2614320"/>
            <a:ext cx="2722680" cy="743040"/>
          </a:xfrm>
          <a:prstGeom prst="roundRect">
            <a:avLst>
              <a:gd name="adj" fmla="val 7366"/>
            </a:avLst>
          </a:prstGeom>
          <a:solidFill>
            <a:schemeClr val="accent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t">
            <a:normAutofit/>
          </a:bodyPr>
          <a:lstStyle/>
          <a:p>
            <a:pPr defTabSz="914400">
              <a:lnSpc>
                <a:spcPct val="110000"/>
              </a:lnSpc>
              <a:tabLst>
                <a:tab pos="0" algn="l"/>
              </a:tabLst>
            </a:pPr>
            <a:r>
              <a:rPr lang="ru-RU" sz="1000" b="0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4" name="Текст 16"/>
          <p:cNvSpPr/>
          <p:nvPr/>
        </p:nvSpPr>
        <p:spPr>
          <a:xfrm>
            <a:off x="3297240" y="3503160"/>
            <a:ext cx="2719080" cy="744480"/>
          </a:xfrm>
          <a:prstGeom prst="roundRect">
            <a:avLst>
              <a:gd name="adj" fmla="val 6863"/>
            </a:avLst>
          </a:prstGeom>
          <a:solidFill>
            <a:schemeClr val="accent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t">
            <a:normAutofit/>
          </a:bodyPr>
          <a:lstStyle/>
          <a:p>
            <a:pPr defTabSz="914400">
              <a:lnSpc>
                <a:spcPct val="110000"/>
              </a:lnSpc>
              <a:tabLst>
                <a:tab pos="0" algn="l"/>
              </a:tabLst>
            </a:pPr>
            <a:r>
              <a:rPr lang="ru-RU" sz="1000" b="0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5" name="Текст 16"/>
          <p:cNvSpPr/>
          <p:nvPr/>
        </p:nvSpPr>
        <p:spPr>
          <a:xfrm>
            <a:off x="3297240" y="4403160"/>
            <a:ext cx="2719080" cy="744480"/>
          </a:xfrm>
          <a:prstGeom prst="roundRect">
            <a:avLst>
              <a:gd name="adj" fmla="val 7832"/>
            </a:avLst>
          </a:prstGeom>
          <a:solidFill>
            <a:schemeClr val="accent4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t">
            <a:normAutofit/>
          </a:bodyPr>
          <a:lstStyle/>
          <a:p>
            <a:pPr defTabSz="914400">
              <a:lnSpc>
                <a:spcPct val="110000"/>
              </a:lnSpc>
              <a:tabLst>
                <a:tab pos="0" algn="l"/>
              </a:tabLst>
            </a:pPr>
            <a:r>
              <a:rPr lang="ru-RU" sz="1000" b="0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6" name="Текст 16"/>
          <p:cNvSpPr/>
          <p:nvPr/>
        </p:nvSpPr>
        <p:spPr>
          <a:xfrm>
            <a:off x="6167880" y="2614320"/>
            <a:ext cx="2733840" cy="743040"/>
          </a:xfrm>
          <a:prstGeom prst="roundRect">
            <a:avLst>
              <a:gd name="adj" fmla="val 9833"/>
            </a:avLst>
          </a:prstGeom>
          <a:solidFill>
            <a:schemeClr val="accent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t">
            <a:normAutofit/>
          </a:bodyPr>
          <a:lstStyle/>
          <a:p>
            <a:pPr defTabSz="914400">
              <a:lnSpc>
                <a:spcPct val="110000"/>
              </a:lnSpc>
              <a:tabLst>
                <a:tab pos="0" algn="l"/>
              </a:tabLst>
            </a:pPr>
            <a:r>
              <a:rPr lang="ru-RU" sz="1000" b="0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7" name="Текст 16"/>
          <p:cNvSpPr/>
          <p:nvPr/>
        </p:nvSpPr>
        <p:spPr>
          <a:xfrm>
            <a:off x="6175080" y="3506400"/>
            <a:ext cx="2726640" cy="740880"/>
          </a:xfrm>
          <a:prstGeom prst="roundRect">
            <a:avLst>
              <a:gd name="adj" fmla="val 8959"/>
            </a:avLst>
          </a:prstGeom>
          <a:solidFill>
            <a:schemeClr val="accent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t">
            <a:normAutofit/>
          </a:bodyPr>
          <a:lstStyle/>
          <a:p>
            <a:pPr defTabSz="914400">
              <a:lnSpc>
                <a:spcPct val="110000"/>
              </a:lnSpc>
              <a:tabLst>
                <a:tab pos="0" algn="l"/>
              </a:tabLst>
            </a:pPr>
            <a:r>
              <a:rPr lang="ru-RU" sz="1000" b="0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8" name="Текст 16"/>
          <p:cNvSpPr/>
          <p:nvPr/>
        </p:nvSpPr>
        <p:spPr>
          <a:xfrm>
            <a:off x="6175080" y="4403880"/>
            <a:ext cx="2726640" cy="740880"/>
          </a:xfrm>
          <a:prstGeom prst="roundRect">
            <a:avLst>
              <a:gd name="adj" fmla="val 9387"/>
            </a:avLst>
          </a:prstGeom>
          <a:solidFill>
            <a:schemeClr val="accent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t">
            <a:normAutofit/>
          </a:bodyPr>
          <a:lstStyle/>
          <a:p>
            <a:pPr defTabSz="914400">
              <a:lnSpc>
                <a:spcPct val="110000"/>
              </a:lnSpc>
              <a:tabLst>
                <a:tab pos="0" algn="l"/>
              </a:tabLst>
            </a:pPr>
            <a:r>
              <a:rPr lang="ru-RU" sz="1000" b="0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body"/>
          </p:nvPr>
        </p:nvSpPr>
        <p:spPr>
          <a:xfrm>
            <a:off x="7484040" y="410760"/>
            <a:ext cx="4372560" cy="1146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1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Текст</a:t>
            </a:r>
            <a:endParaRPr lang="ru-RU" sz="11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 type="body"/>
          </p:nvPr>
        </p:nvSpPr>
        <p:spPr>
          <a:xfrm>
            <a:off x="6172560" y="1916280"/>
            <a:ext cx="2729160" cy="627120"/>
          </a:xfrm>
          <a:prstGeom prst="rect">
            <a:avLst/>
          </a:prstGeom>
          <a:noFill/>
          <a:ln w="0">
            <a:noFill/>
          </a:ln>
        </p:spPr>
        <p:txBody>
          <a:bodyPr lIns="0" tIns="108000" rIns="180000" bIns="72000" anchor="t">
            <a:norm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100" b="1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Параметр 3</a:t>
            </a:r>
            <a:endParaRPr lang="ru-RU" sz="11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21" name="PlaceHolder 8"/>
          <p:cNvSpPr>
            <a:spLocks noGrp="1"/>
          </p:cNvSpPr>
          <p:nvPr>
            <p:ph type="body"/>
          </p:nvPr>
        </p:nvSpPr>
        <p:spPr>
          <a:xfrm>
            <a:off x="9049680" y="1917360"/>
            <a:ext cx="2809080" cy="625320"/>
          </a:xfrm>
          <a:prstGeom prst="rect">
            <a:avLst/>
          </a:prstGeom>
          <a:noFill/>
          <a:ln w="0">
            <a:noFill/>
          </a:ln>
        </p:spPr>
        <p:txBody>
          <a:bodyPr lIns="0" tIns="108000" rIns="180000" bIns="72000" anchor="t">
            <a:norm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100" b="1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Параметр 4</a:t>
            </a:r>
            <a:endParaRPr lang="ru-RU" sz="11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22" name="PlaceHolder 9"/>
          <p:cNvSpPr>
            <a:spLocks noGrp="1"/>
          </p:cNvSpPr>
          <p:nvPr>
            <p:ph type="title"/>
          </p:nvPr>
        </p:nvSpPr>
        <p:spPr>
          <a:xfrm>
            <a:off x="322560" y="306720"/>
            <a:ext cx="7161120" cy="1249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914400">
              <a:lnSpc>
                <a:spcPct val="85000"/>
              </a:lnSpc>
              <a:buNone/>
            </a:pPr>
            <a:r>
              <a:rPr lang="ru-RU" sz="43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Заголовок</a:t>
            </a:r>
            <a:endParaRPr lang="ru-RU" sz="4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23" name="Прямоугольник 1"/>
          <p:cNvSpPr/>
          <p:nvPr/>
        </p:nvSpPr>
        <p:spPr>
          <a:xfrm>
            <a:off x="12614400" y="-188280"/>
            <a:ext cx="3495600" cy="432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80000" tIns="144000" rIns="180000" bIns="180000" anchor="t">
            <a:noAutofit/>
          </a:bodyPr>
          <a:lstStyle/>
          <a:p>
            <a:pPr defTabSz="914400">
              <a:lnSpc>
                <a:spcPct val="120000"/>
              </a:lnSpc>
            </a:pPr>
            <a:endParaRPr lang="ru-RU" sz="1300" b="0" u="none" strike="noStrike">
              <a:solidFill>
                <a:schemeClr val="accent1"/>
              </a:solidFill>
              <a:uFillTx/>
              <a:latin typeface="Century Gothic"/>
            </a:endParaRPr>
          </a:p>
        </p:txBody>
      </p:sp>
      <p:sp>
        <p:nvSpPr>
          <p:cNvPr id="124" name="Текст 3"/>
          <p:cNvSpPr/>
          <p:nvPr/>
        </p:nvSpPr>
        <p:spPr>
          <a:xfrm>
            <a:off x="334800" y="6105600"/>
            <a:ext cx="263160" cy="263160"/>
          </a:xfrm>
          <a:prstGeom prst="roundRect">
            <a:avLst>
              <a:gd name="adj" fmla="val 28186"/>
            </a:avLst>
          </a:prstGeom>
          <a:solidFill>
            <a:schemeClr val="accent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800" b="0" u="none" strike="noStrike">
                <a:solidFill>
                  <a:schemeClr val="dk2"/>
                </a:solidFill>
                <a:uFillTx/>
                <a:latin typeface="Century Gothic"/>
              </a:rPr>
              <a:t> 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800" b="0" u="none" strike="noStrike">
                <a:solidFill>
                  <a:schemeClr val="dk2"/>
                </a:solidFill>
                <a:uFillTx/>
                <a:latin typeface="Century Gothic"/>
              </a:rPr>
              <a:t>  -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25" name="Текст 3"/>
          <p:cNvSpPr/>
          <p:nvPr/>
        </p:nvSpPr>
        <p:spPr>
          <a:xfrm>
            <a:off x="4224240" y="6108120"/>
            <a:ext cx="263160" cy="263160"/>
          </a:xfrm>
          <a:prstGeom prst="roundRect">
            <a:avLst>
              <a:gd name="adj" fmla="val 28186"/>
            </a:avLst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800" b="0" u="none" strike="noStrike">
                <a:solidFill>
                  <a:schemeClr val="dk2"/>
                </a:solidFill>
                <a:uFillTx/>
                <a:latin typeface="Century Gothic"/>
              </a:rPr>
              <a:t> 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800" b="0" u="none" strike="noStrike">
                <a:solidFill>
                  <a:schemeClr val="dk2"/>
                </a:solidFill>
                <a:uFillTx/>
                <a:latin typeface="Century Gothic"/>
              </a:rPr>
              <a:t>-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26" name="Текст 3"/>
          <p:cNvSpPr/>
          <p:nvPr/>
        </p:nvSpPr>
        <p:spPr>
          <a:xfrm>
            <a:off x="8105760" y="6105240"/>
            <a:ext cx="263160" cy="263160"/>
          </a:xfrm>
          <a:prstGeom prst="roundRect">
            <a:avLst>
              <a:gd name="adj" fmla="val 28186"/>
            </a:avLst>
          </a:prstGeom>
          <a:solidFill>
            <a:schemeClr val="accent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800" b="0" u="none" strike="noStrike">
                <a:solidFill>
                  <a:schemeClr val="dk2"/>
                </a:solidFill>
                <a:uFillTx/>
                <a:latin typeface="Century Gothic"/>
              </a:rPr>
              <a:t> 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800" b="0" u="none" strike="noStrike">
                <a:solidFill>
                  <a:schemeClr val="dk2"/>
                </a:solidFill>
                <a:uFillTx/>
                <a:latin typeface="Century Gothic"/>
              </a:rPr>
              <a:t>-</a:t>
            </a:r>
            <a:endParaRPr lang="ru-RU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Рисунок 1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 rot="13743600">
            <a:off x="4531320" y="-1718640"/>
            <a:ext cx="7772040" cy="6087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8" name="PlaceHolder 1"/>
          <p:cNvSpPr>
            <a:spLocks noGrp="1"/>
          </p:cNvSpPr>
          <p:nvPr>
            <p:ph type="body"/>
          </p:nvPr>
        </p:nvSpPr>
        <p:spPr>
          <a:xfrm>
            <a:off x="334800" y="4473000"/>
            <a:ext cx="5689080" cy="2016000"/>
          </a:xfrm>
          <a:prstGeom prst="rect">
            <a:avLst/>
          </a:prstGeom>
          <a:noFill/>
          <a:ln w="0">
            <a:noFill/>
          </a:ln>
        </p:spPr>
        <p:txBody>
          <a:bodyPr lIns="0" tIns="0" rIns="144000" bIns="144000" anchor="t">
            <a:normAutofit/>
          </a:bodyPr>
          <a:lstStyle/>
          <a:p>
            <a:pPr indent="0" defTabSz="914400">
              <a:lnSpc>
                <a:spcPct val="114000"/>
              </a:lnSpc>
              <a:buNone/>
              <a:tabLst>
                <a:tab pos="0" algn="l"/>
              </a:tabLst>
            </a:pPr>
            <a:r>
              <a:rPr lang="ru-RU" sz="13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334800" y="2340000"/>
            <a:ext cx="5689080" cy="2079360"/>
          </a:xfrm>
          <a:prstGeom prst="rect">
            <a:avLst/>
          </a:prstGeom>
          <a:noFill/>
          <a:ln w="0">
            <a:noFill/>
          </a:ln>
        </p:spPr>
        <p:txBody>
          <a:bodyPr lIns="0" tIns="0" rIns="144000" bIns="108000" anchor="t">
            <a:norm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200" b="0" u="none" strike="noStrike">
                <a:solidFill>
                  <a:schemeClr val="accent2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22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30" name="Скругленный прямоугольник 38"/>
          <p:cNvSpPr/>
          <p:nvPr/>
        </p:nvSpPr>
        <p:spPr>
          <a:xfrm>
            <a:off x="6167520" y="2462760"/>
            <a:ext cx="2773080" cy="1937160"/>
          </a:xfrm>
          <a:prstGeom prst="roundRect">
            <a:avLst>
              <a:gd name="adj" fmla="val 3722"/>
            </a:avLst>
          </a:prstGeom>
          <a:solidFill>
            <a:schemeClr val="tx2"/>
          </a:solidFill>
          <a:ln w="9525">
            <a:solidFill>
              <a:srgbClr val="19AA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6167520" y="2455920"/>
            <a:ext cx="2773080" cy="1944360"/>
          </a:xfrm>
          <a:prstGeom prst="rect">
            <a:avLst/>
          </a:prstGeom>
          <a:noFill/>
          <a:ln w="0">
            <a:noFill/>
          </a:ln>
        </p:spPr>
        <p:txBody>
          <a:bodyPr lIns="216000" tIns="180000" rIns="144000" bIns="18000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300" b="0" u="none" strike="noStrike">
                <a:solidFill>
                  <a:schemeClr val="accent4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6167520" y="4545000"/>
            <a:ext cx="2773080" cy="194436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1600" b="0" u="none" strike="noStrike">
                <a:solidFill>
                  <a:schemeClr val="dk1"/>
                </a:solidFill>
                <a:uFillTx/>
                <a:latin typeface="Century Gothic"/>
              </a:rPr>
              <a:t>Фото города</a:t>
            </a:r>
          </a:p>
        </p:txBody>
      </p:sp>
      <p:sp>
        <p:nvSpPr>
          <p:cNvPr id="133" name="Скругленный прямоугольник 5"/>
          <p:cNvSpPr/>
          <p:nvPr/>
        </p:nvSpPr>
        <p:spPr>
          <a:xfrm>
            <a:off x="9083520" y="375120"/>
            <a:ext cx="2773080" cy="1937160"/>
          </a:xfrm>
          <a:prstGeom prst="roundRect">
            <a:avLst>
              <a:gd name="adj" fmla="val 3722"/>
            </a:avLst>
          </a:prstGeom>
          <a:solidFill>
            <a:schemeClr val="tx2"/>
          </a:solidFill>
          <a:ln w="9525">
            <a:solidFill>
              <a:srgbClr val="19AA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134" name="PlaceHolder 5"/>
          <p:cNvSpPr>
            <a:spLocks noGrp="1"/>
          </p:cNvSpPr>
          <p:nvPr>
            <p:ph type="body"/>
          </p:nvPr>
        </p:nvSpPr>
        <p:spPr>
          <a:xfrm>
            <a:off x="9083520" y="375120"/>
            <a:ext cx="2773080" cy="1937520"/>
          </a:xfrm>
          <a:prstGeom prst="rect">
            <a:avLst/>
          </a:prstGeom>
          <a:noFill/>
          <a:ln w="0">
            <a:noFill/>
          </a:ln>
        </p:spPr>
        <p:txBody>
          <a:bodyPr lIns="216000" tIns="180000" rIns="144000" bIns="18000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300" b="0" u="none" strike="noStrike">
                <a:solidFill>
                  <a:schemeClr val="accent4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35" name="Скругленный прямоугольник 9"/>
          <p:cNvSpPr/>
          <p:nvPr/>
        </p:nvSpPr>
        <p:spPr>
          <a:xfrm>
            <a:off x="9083520" y="4551840"/>
            <a:ext cx="2773080" cy="1937160"/>
          </a:xfrm>
          <a:prstGeom prst="roundRect">
            <a:avLst>
              <a:gd name="adj" fmla="val 3722"/>
            </a:avLst>
          </a:prstGeom>
          <a:solidFill>
            <a:schemeClr val="tx2"/>
          </a:solidFill>
          <a:ln w="9525">
            <a:solidFill>
              <a:srgbClr val="19AA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136" name="PlaceHolder 6"/>
          <p:cNvSpPr>
            <a:spLocks noGrp="1"/>
          </p:cNvSpPr>
          <p:nvPr>
            <p:ph type="body"/>
          </p:nvPr>
        </p:nvSpPr>
        <p:spPr>
          <a:xfrm>
            <a:off x="9083520" y="4551840"/>
            <a:ext cx="2773080" cy="1937520"/>
          </a:xfrm>
          <a:prstGeom prst="rect">
            <a:avLst/>
          </a:prstGeom>
          <a:noFill/>
          <a:ln w="0">
            <a:noFill/>
          </a:ln>
        </p:spPr>
        <p:txBody>
          <a:bodyPr lIns="216000" tIns="180000" rIns="144000" bIns="18000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300" b="0" u="none" strike="noStrike">
                <a:solidFill>
                  <a:schemeClr val="accent4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37" name="PlaceHolder 7"/>
          <p:cNvSpPr>
            <a:spLocks noGrp="1"/>
          </p:cNvSpPr>
          <p:nvPr>
            <p:ph type="body"/>
          </p:nvPr>
        </p:nvSpPr>
        <p:spPr>
          <a:xfrm>
            <a:off x="9083520" y="2457360"/>
            <a:ext cx="2773080" cy="194436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1600" b="0" u="none" strike="noStrike">
                <a:solidFill>
                  <a:schemeClr val="dk1"/>
                </a:solidFill>
                <a:uFillTx/>
                <a:latin typeface="Century Gothic"/>
              </a:rPr>
              <a:t>Фото города</a:t>
            </a:r>
          </a:p>
        </p:txBody>
      </p:sp>
      <p:sp>
        <p:nvSpPr>
          <p:cNvPr id="138" name="PlaceHolder 8"/>
          <p:cNvSpPr>
            <a:spLocks noGrp="1"/>
          </p:cNvSpPr>
          <p:nvPr>
            <p:ph type="title"/>
          </p:nvPr>
        </p:nvSpPr>
        <p:spPr>
          <a:xfrm>
            <a:off x="322560" y="320040"/>
            <a:ext cx="5689080" cy="200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914400">
              <a:lnSpc>
                <a:spcPct val="85000"/>
              </a:lnSpc>
              <a:buNone/>
            </a:pPr>
            <a:r>
              <a:rPr lang="ru-RU" sz="43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Заголовок</a:t>
            </a:r>
            <a:endParaRPr lang="ru-RU" sz="4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body"/>
          </p:nvPr>
        </p:nvSpPr>
        <p:spPr>
          <a:xfrm>
            <a:off x="334800" y="3429000"/>
            <a:ext cx="6770160" cy="1654920"/>
          </a:xfrm>
          <a:prstGeom prst="rect">
            <a:avLst/>
          </a:prstGeom>
          <a:noFill/>
          <a:ln w="0">
            <a:noFill/>
          </a:ln>
        </p:spPr>
        <p:txBody>
          <a:bodyPr lIns="0" tIns="0" rIns="144000" bIns="144000" anchor="t">
            <a:normAutofit/>
          </a:bodyPr>
          <a:lstStyle/>
          <a:p>
            <a:pPr indent="0" defTabSz="914400">
              <a:lnSpc>
                <a:spcPct val="113000"/>
              </a:lnSpc>
              <a:buNone/>
              <a:tabLst>
                <a:tab pos="0" algn="l"/>
              </a:tabLst>
            </a:pPr>
            <a:r>
              <a:rPr lang="ru-RU" sz="13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334800" y="1659240"/>
            <a:ext cx="6770160" cy="1769400"/>
          </a:xfrm>
          <a:prstGeom prst="rect">
            <a:avLst/>
          </a:prstGeom>
          <a:noFill/>
          <a:ln w="0">
            <a:noFill/>
          </a:ln>
        </p:spPr>
        <p:txBody>
          <a:bodyPr lIns="0" tIns="0" rIns="144000" bIns="144000" anchor="t">
            <a:norm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200" b="0" u="none" strike="noStrike">
                <a:solidFill>
                  <a:schemeClr val="accent2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22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7248600" y="1773360"/>
            <a:ext cx="4608000" cy="471564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1600" b="0" u="none" strike="noStrike">
                <a:solidFill>
                  <a:schemeClr val="dk1"/>
                </a:solidFill>
                <a:uFillTx/>
                <a:latin typeface="Century Gothic"/>
              </a:rPr>
              <a:t>Фото города</a:t>
            </a:r>
          </a:p>
        </p:txBody>
      </p:sp>
      <p:sp>
        <p:nvSpPr>
          <p:cNvPr id="142" name="Скругленный прямоугольник 5"/>
          <p:cNvSpPr/>
          <p:nvPr/>
        </p:nvSpPr>
        <p:spPr>
          <a:xfrm>
            <a:off x="334800" y="5084640"/>
            <a:ext cx="2160360" cy="1404360"/>
          </a:xfrm>
          <a:prstGeom prst="roundRect">
            <a:avLst>
              <a:gd name="adj" fmla="val 3722"/>
            </a:avLst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334800" y="5084280"/>
            <a:ext cx="2160360" cy="1405080"/>
          </a:xfrm>
          <a:prstGeom prst="rect">
            <a:avLst/>
          </a:prstGeom>
          <a:noFill/>
          <a:ln w="0">
            <a:noFill/>
          </a:ln>
        </p:spPr>
        <p:txBody>
          <a:bodyPr lIns="216000" tIns="180000" rIns="144000" bIns="18000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000" b="0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title"/>
          </p:nvPr>
        </p:nvSpPr>
        <p:spPr>
          <a:xfrm>
            <a:off x="322560" y="320040"/>
            <a:ext cx="6782760" cy="123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914400">
              <a:lnSpc>
                <a:spcPct val="85000"/>
              </a:lnSpc>
              <a:buNone/>
            </a:pPr>
            <a:r>
              <a:rPr lang="ru-RU" sz="43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Заголовок</a:t>
            </a:r>
            <a:endParaRPr lang="ru-RU" sz="4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45" name="Скругленный прямоугольник 1"/>
          <p:cNvSpPr/>
          <p:nvPr/>
        </p:nvSpPr>
        <p:spPr>
          <a:xfrm>
            <a:off x="2639880" y="5083920"/>
            <a:ext cx="2160360" cy="1404360"/>
          </a:xfrm>
          <a:prstGeom prst="roundRect">
            <a:avLst>
              <a:gd name="adj" fmla="val 3722"/>
            </a:avLst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146" name="PlaceHolder 6"/>
          <p:cNvSpPr>
            <a:spLocks noGrp="1"/>
          </p:cNvSpPr>
          <p:nvPr>
            <p:ph type="body"/>
          </p:nvPr>
        </p:nvSpPr>
        <p:spPr>
          <a:xfrm>
            <a:off x="2639880" y="5083560"/>
            <a:ext cx="2160360" cy="1405080"/>
          </a:xfrm>
          <a:prstGeom prst="rect">
            <a:avLst/>
          </a:prstGeom>
          <a:noFill/>
          <a:ln w="0">
            <a:noFill/>
          </a:ln>
        </p:spPr>
        <p:txBody>
          <a:bodyPr lIns="216000" tIns="180000" rIns="144000" bIns="18000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000" b="0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47" name="Скругленный прямоугольник 3"/>
          <p:cNvSpPr/>
          <p:nvPr/>
        </p:nvSpPr>
        <p:spPr>
          <a:xfrm>
            <a:off x="4944960" y="5084280"/>
            <a:ext cx="2160360" cy="1404360"/>
          </a:xfrm>
          <a:prstGeom prst="roundRect">
            <a:avLst>
              <a:gd name="adj" fmla="val 3722"/>
            </a:avLst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148" name="PlaceHolder 7"/>
          <p:cNvSpPr>
            <a:spLocks noGrp="1"/>
          </p:cNvSpPr>
          <p:nvPr>
            <p:ph type="body"/>
          </p:nvPr>
        </p:nvSpPr>
        <p:spPr>
          <a:xfrm>
            <a:off x="4944960" y="5084640"/>
            <a:ext cx="2160360" cy="1404360"/>
          </a:xfrm>
          <a:prstGeom prst="rect">
            <a:avLst/>
          </a:prstGeom>
          <a:noFill/>
          <a:ln w="0">
            <a:noFill/>
          </a:ln>
        </p:spPr>
        <p:txBody>
          <a:bodyPr lIns="216000" tIns="180000" rIns="144000" bIns="18000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000" b="0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7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 rot="13624200">
            <a:off x="3962160" y="-2870640"/>
            <a:ext cx="8517600" cy="6339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Скругленный прямоугольник 29"/>
          <p:cNvSpPr/>
          <p:nvPr/>
        </p:nvSpPr>
        <p:spPr>
          <a:xfrm>
            <a:off x="334800" y="3824280"/>
            <a:ext cx="11521800" cy="865440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002DD1"/>
              </a:gs>
              <a:gs pos="100000">
                <a:srgbClr val="3562FB"/>
              </a:gs>
              <a:gs pos="100000">
                <a:srgbClr val="3355CF"/>
              </a:gs>
            </a:gsLst>
            <a:lin ang="210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6" name="PlaceHolder 1"/>
          <p:cNvSpPr>
            <a:spLocks noGrp="1"/>
          </p:cNvSpPr>
          <p:nvPr>
            <p:ph type="body"/>
          </p:nvPr>
        </p:nvSpPr>
        <p:spPr>
          <a:xfrm>
            <a:off x="1200960" y="3824280"/>
            <a:ext cx="9929520" cy="865440"/>
          </a:xfrm>
          <a:prstGeom prst="rect">
            <a:avLst/>
          </a:prstGeom>
          <a:noFill/>
          <a:ln w="0">
            <a:noFill/>
          </a:ln>
        </p:spPr>
        <p:txBody>
          <a:bodyPr lIns="0" tIns="180000" rIns="0" bIns="18000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0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8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7" name="Скругленный прямоугольник 38"/>
          <p:cNvSpPr/>
          <p:nvPr/>
        </p:nvSpPr>
        <p:spPr>
          <a:xfrm>
            <a:off x="334800" y="1844640"/>
            <a:ext cx="2773080" cy="1584000"/>
          </a:xfrm>
          <a:prstGeom prst="roundRect">
            <a:avLst>
              <a:gd name="adj" fmla="val 3722"/>
            </a:avLst>
          </a:prstGeom>
          <a:solidFill>
            <a:schemeClr val="lt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34800" y="2455200"/>
            <a:ext cx="2773080" cy="973440"/>
          </a:xfrm>
          <a:prstGeom prst="rect">
            <a:avLst/>
          </a:prstGeom>
          <a:noFill/>
          <a:ln w="0">
            <a:noFill/>
          </a:ln>
        </p:spPr>
        <p:txBody>
          <a:bodyPr lIns="216000" tIns="144000" rIns="144000" bIns="18000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0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334800" y="5093280"/>
            <a:ext cx="719640" cy="719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1000" b="0" u="none" strike="noStrike">
                <a:solidFill>
                  <a:schemeClr val="dk1"/>
                </a:solidFill>
                <a:uFillTx/>
                <a:latin typeface="Century Gothic"/>
              </a:rPr>
              <a:t>иконка</a:t>
            </a:r>
          </a:p>
        </p:txBody>
      </p:sp>
      <p:sp>
        <p:nvSpPr>
          <p:cNvPr id="10" name="PlaceHolder 4"/>
          <p:cNvSpPr>
            <a:spLocks noGrp="1"/>
          </p:cNvSpPr>
          <p:nvPr>
            <p:ph type="title"/>
          </p:nvPr>
        </p:nvSpPr>
        <p:spPr>
          <a:xfrm>
            <a:off x="322560" y="320040"/>
            <a:ext cx="7644960" cy="123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914400">
              <a:lnSpc>
                <a:spcPct val="85000"/>
              </a:lnSpc>
              <a:buNone/>
            </a:pPr>
            <a:r>
              <a:rPr lang="ru-RU" sz="43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Заголовок</a:t>
            </a:r>
            <a:endParaRPr lang="ru-RU" sz="4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body"/>
          </p:nvPr>
        </p:nvSpPr>
        <p:spPr>
          <a:xfrm>
            <a:off x="334800" y="1844640"/>
            <a:ext cx="2773080" cy="610200"/>
          </a:xfrm>
          <a:prstGeom prst="rect">
            <a:avLst/>
          </a:prstGeom>
          <a:noFill/>
          <a:ln w="0">
            <a:noFill/>
          </a:ln>
        </p:spPr>
        <p:txBody>
          <a:bodyPr lIns="216000" tIns="180000" rIns="144000" bIns="0" anchor="t">
            <a:normAutofit lnSpcReduction="9999"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2600" b="0" u="none" strike="noStrike">
                <a:solidFill>
                  <a:schemeClr val="accent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26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2" name="Скругленный прямоугольник 19"/>
          <p:cNvSpPr/>
          <p:nvPr/>
        </p:nvSpPr>
        <p:spPr>
          <a:xfrm>
            <a:off x="3251160" y="1844640"/>
            <a:ext cx="2773080" cy="1584000"/>
          </a:xfrm>
          <a:prstGeom prst="roundRect">
            <a:avLst>
              <a:gd name="adj" fmla="val 3722"/>
            </a:avLst>
          </a:prstGeom>
          <a:solidFill>
            <a:schemeClr val="lt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13" name="PlaceHolder 6"/>
          <p:cNvSpPr>
            <a:spLocks noGrp="1"/>
          </p:cNvSpPr>
          <p:nvPr>
            <p:ph type="body"/>
          </p:nvPr>
        </p:nvSpPr>
        <p:spPr>
          <a:xfrm>
            <a:off x="3251160" y="2455200"/>
            <a:ext cx="2773080" cy="973440"/>
          </a:xfrm>
          <a:prstGeom prst="rect">
            <a:avLst/>
          </a:prstGeom>
          <a:noFill/>
          <a:ln w="0">
            <a:noFill/>
          </a:ln>
        </p:spPr>
        <p:txBody>
          <a:bodyPr lIns="216000" tIns="144000" rIns="144000" bIns="18000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0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4" name="PlaceHolder 7"/>
          <p:cNvSpPr>
            <a:spLocks noGrp="1"/>
          </p:cNvSpPr>
          <p:nvPr>
            <p:ph type="body"/>
          </p:nvPr>
        </p:nvSpPr>
        <p:spPr>
          <a:xfrm>
            <a:off x="3251160" y="1844640"/>
            <a:ext cx="2773080" cy="610200"/>
          </a:xfrm>
          <a:prstGeom prst="rect">
            <a:avLst/>
          </a:prstGeom>
          <a:noFill/>
          <a:ln w="0">
            <a:noFill/>
          </a:ln>
        </p:spPr>
        <p:txBody>
          <a:bodyPr lIns="216000" tIns="180000" rIns="144000" bIns="0" anchor="t">
            <a:normAutofit lnSpcReduction="9999"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2600" b="0" u="none" strike="noStrike">
                <a:solidFill>
                  <a:schemeClr val="accent2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26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5" name="Скругленный прямоугольник 23"/>
          <p:cNvSpPr/>
          <p:nvPr/>
        </p:nvSpPr>
        <p:spPr>
          <a:xfrm>
            <a:off x="6167520" y="1844640"/>
            <a:ext cx="2773080" cy="1584000"/>
          </a:xfrm>
          <a:prstGeom prst="roundRect">
            <a:avLst>
              <a:gd name="adj" fmla="val 3722"/>
            </a:avLst>
          </a:prstGeom>
          <a:solidFill>
            <a:schemeClr val="lt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16" name="PlaceHolder 8"/>
          <p:cNvSpPr>
            <a:spLocks noGrp="1"/>
          </p:cNvSpPr>
          <p:nvPr>
            <p:ph type="body"/>
          </p:nvPr>
        </p:nvSpPr>
        <p:spPr>
          <a:xfrm>
            <a:off x="6167520" y="2455200"/>
            <a:ext cx="2773080" cy="973440"/>
          </a:xfrm>
          <a:prstGeom prst="rect">
            <a:avLst/>
          </a:prstGeom>
          <a:noFill/>
          <a:ln w="0">
            <a:noFill/>
          </a:ln>
        </p:spPr>
        <p:txBody>
          <a:bodyPr lIns="216000" tIns="144000" rIns="144000" bIns="18000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0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7" name="PlaceHolder 9"/>
          <p:cNvSpPr>
            <a:spLocks noGrp="1"/>
          </p:cNvSpPr>
          <p:nvPr>
            <p:ph type="body"/>
          </p:nvPr>
        </p:nvSpPr>
        <p:spPr>
          <a:xfrm>
            <a:off x="6167520" y="1844640"/>
            <a:ext cx="2773080" cy="610200"/>
          </a:xfrm>
          <a:prstGeom prst="rect">
            <a:avLst/>
          </a:prstGeom>
          <a:noFill/>
          <a:ln w="0">
            <a:noFill/>
          </a:ln>
        </p:spPr>
        <p:txBody>
          <a:bodyPr lIns="216000" tIns="180000" rIns="144000" bIns="0" anchor="t">
            <a:normAutofit lnSpcReduction="9999"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2600" b="0" u="none" strike="noStrike">
                <a:solidFill>
                  <a:schemeClr val="accent6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26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8" name="Скругленный прямоугольник 26"/>
          <p:cNvSpPr/>
          <p:nvPr/>
        </p:nvSpPr>
        <p:spPr>
          <a:xfrm>
            <a:off x="9083520" y="1844640"/>
            <a:ext cx="2773080" cy="1584000"/>
          </a:xfrm>
          <a:prstGeom prst="roundRect">
            <a:avLst>
              <a:gd name="adj" fmla="val 3722"/>
            </a:avLst>
          </a:prstGeom>
          <a:solidFill>
            <a:schemeClr val="lt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19" name="PlaceHolder 10"/>
          <p:cNvSpPr>
            <a:spLocks noGrp="1"/>
          </p:cNvSpPr>
          <p:nvPr>
            <p:ph type="body"/>
          </p:nvPr>
        </p:nvSpPr>
        <p:spPr>
          <a:xfrm>
            <a:off x="9083520" y="2455200"/>
            <a:ext cx="2773080" cy="973440"/>
          </a:xfrm>
          <a:prstGeom prst="rect">
            <a:avLst/>
          </a:prstGeom>
          <a:noFill/>
          <a:ln w="0">
            <a:noFill/>
          </a:ln>
        </p:spPr>
        <p:txBody>
          <a:bodyPr lIns="216000" tIns="144000" rIns="144000" bIns="18000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0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20" name="PlaceHolder 11"/>
          <p:cNvSpPr>
            <a:spLocks noGrp="1"/>
          </p:cNvSpPr>
          <p:nvPr>
            <p:ph type="body"/>
          </p:nvPr>
        </p:nvSpPr>
        <p:spPr>
          <a:xfrm>
            <a:off x="9083520" y="1844640"/>
            <a:ext cx="2773080" cy="610200"/>
          </a:xfrm>
          <a:prstGeom prst="rect">
            <a:avLst/>
          </a:prstGeom>
          <a:noFill/>
          <a:ln w="0">
            <a:noFill/>
          </a:ln>
        </p:spPr>
        <p:txBody>
          <a:bodyPr lIns="216000" tIns="180000" rIns="144000" bIns="0" anchor="t">
            <a:normAutofit lnSpcReduction="9999"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2600" b="0" u="none" strike="noStrike">
                <a:solidFill>
                  <a:schemeClr val="accent4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26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21" name="PlaceHolder 12"/>
          <p:cNvSpPr>
            <a:spLocks noGrp="1"/>
          </p:cNvSpPr>
          <p:nvPr>
            <p:ph type="body"/>
          </p:nvPr>
        </p:nvSpPr>
        <p:spPr>
          <a:xfrm>
            <a:off x="3251160" y="5093280"/>
            <a:ext cx="719640" cy="719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1000" b="0" u="none" strike="noStrike">
                <a:solidFill>
                  <a:schemeClr val="dk1"/>
                </a:solidFill>
                <a:uFillTx/>
                <a:latin typeface="Century Gothic"/>
              </a:rPr>
              <a:t>иконка</a:t>
            </a:r>
          </a:p>
        </p:txBody>
      </p:sp>
      <p:sp>
        <p:nvSpPr>
          <p:cNvPr id="22" name="PlaceHolder 13"/>
          <p:cNvSpPr>
            <a:spLocks noGrp="1"/>
          </p:cNvSpPr>
          <p:nvPr>
            <p:ph type="body"/>
          </p:nvPr>
        </p:nvSpPr>
        <p:spPr>
          <a:xfrm>
            <a:off x="6167520" y="5093280"/>
            <a:ext cx="719640" cy="719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1000" b="0" u="none" strike="noStrike">
                <a:solidFill>
                  <a:schemeClr val="dk1"/>
                </a:solidFill>
                <a:uFillTx/>
                <a:latin typeface="Century Gothic"/>
              </a:rPr>
              <a:t>иконка</a:t>
            </a:r>
          </a:p>
        </p:txBody>
      </p:sp>
      <p:sp>
        <p:nvSpPr>
          <p:cNvPr id="23" name="PlaceHolder 14"/>
          <p:cNvSpPr>
            <a:spLocks noGrp="1"/>
          </p:cNvSpPr>
          <p:nvPr>
            <p:ph type="body"/>
          </p:nvPr>
        </p:nvSpPr>
        <p:spPr>
          <a:xfrm>
            <a:off x="9083520" y="5093280"/>
            <a:ext cx="719640" cy="719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ru-RU" sz="1000" b="0" u="none" strike="noStrike">
                <a:solidFill>
                  <a:schemeClr val="dk1"/>
                </a:solidFill>
                <a:uFillTx/>
                <a:latin typeface="Century Gothic"/>
              </a:rPr>
              <a:t>иконка</a:t>
            </a:r>
          </a:p>
        </p:txBody>
      </p:sp>
      <p:sp>
        <p:nvSpPr>
          <p:cNvPr id="24" name="PlaceHolder 15"/>
          <p:cNvSpPr>
            <a:spLocks noGrp="1"/>
          </p:cNvSpPr>
          <p:nvPr>
            <p:ph type="body"/>
          </p:nvPr>
        </p:nvSpPr>
        <p:spPr>
          <a:xfrm>
            <a:off x="1054800" y="5093280"/>
            <a:ext cx="2053080" cy="965160"/>
          </a:xfrm>
          <a:prstGeom prst="rect">
            <a:avLst/>
          </a:prstGeom>
          <a:noFill/>
          <a:ln w="0">
            <a:noFill/>
          </a:ln>
        </p:spPr>
        <p:txBody>
          <a:bodyPr lIns="180000" tIns="144000" rIns="144000" bIns="7200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000" b="1" u="none" strike="noStrike">
                <a:solidFill>
                  <a:schemeClr val="accent4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25" name="PlaceHolder 16"/>
          <p:cNvSpPr>
            <a:spLocks noGrp="1"/>
          </p:cNvSpPr>
          <p:nvPr>
            <p:ph type="body"/>
          </p:nvPr>
        </p:nvSpPr>
        <p:spPr>
          <a:xfrm>
            <a:off x="3971160" y="5094360"/>
            <a:ext cx="2053080" cy="965160"/>
          </a:xfrm>
          <a:prstGeom prst="rect">
            <a:avLst/>
          </a:prstGeom>
          <a:noFill/>
          <a:ln w="0">
            <a:noFill/>
          </a:ln>
        </p:spPr>
        <p:txBody>
          <a:bodyPr lIns="180000" tIns="144000" rIns="144000" bIns="7200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000" b="1" u="none" strike="noStrike">
                <a:solidFill>
                  <a:schemeClr val="accent4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26" name="PlaceHolder 17"/>
          <p:cNvSpPr>
            <a:spLocks noGrp="1"/>
          </p:cNvSpPr>
          <p:nvPr>
            <p:ph type="body"/>
          </p:nvPr>
        </p:nvSpPr>
        <p:spPr>
          <a:xfrm>
            <a:off x="6887520" y="5093280"/>
            <a:ext cx="2053080" cy="965160"/>
          </a:xfrm>
          <a:prstGeom prst="rect">
            <a:avLst/>
          </a:prstGeom>
          <a:noFill/>
          <a:ln w="0">
            <a:noFill/>
          </a:ln>
        </p:spPr>
        <p:txBody>
          <a:bodyPr lIns="180000" tIns="144000" rIns="144000" bIns="7200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000" b="1" u="none" strike="noStrike">
                <a:solidFill>
                  <a:schemeClr val="accent4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27" name="PlaceHolder 18"/>
          <p:cNvSpPr>
            <a:spLocks noGrp="1"/>
          </p:cNvSpPr>
          <p:nvPr>
            <p:ph type="body"/>
          </p:nvPr>
        </p:nvSpPr>
        <p:spPr>
          <a:xfrm>
            <a:off x="9803520" y="5094360"/>
            <a:ext cx="2053080" cy="965160"/>
          </a:xfrm>
          <a:prstGeom prst="rect">
            <a:avLst/>
          </a:prstGeom>
          <a:noFill/>
          <a:ln w="0">
            <a:noFill/>
          </a:ln>
        </p:spPr>
        <p:txBody>
          <a:bodyPr lIns="180000" tIns="144000" rIns="144000" bIns="7200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000" b="1" u="none" strike="noStrike">
                <a:solidFill>
                  <a:schemeClr val="accent4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60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 rot="13017000">
            <a:off x="5080320" y="-2860200"/>
            <a:ext cx="8289000" cy="6339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" name="PlaceHolder 1"/>
          <p:cNvSpPr>
            <a:spLocks noGrp="1"/>
          </p:cNvSpPr>
          <p:nvPr>
            <p:ph type="body"/>
          </p:nvPr>
        </p:nvSpPr>
        <p:spPr>
          <a:xfrm>
            <a:off x="334800" y="2492640"/>
            <a:ext cx="3744720" cy="3996720"/>
          </a:xfrm>
          <a:prstGeom prst="rect">
            <a:avLst/>
          </a:prstGeom>
          <a:noFill/>
          <a:ln w="0">
            <a:noFill/>
          </a:ln>
        </p:spPr>
        <p:txBody>
          <a:bodyPr lIns="0" tIns="180000" rIns="144000" bIns="0" anchor="t">
            <a:normAutofit/>
          </a:bodyPr>
          <a:lstStyle/>
          <a:p>
            <a:pPr marL="216000" indent="-216000" defTabSz="914400">
              <a:lnSpc>
                <a:spcPct val="120000"/>
              </a:lnSpc>
              <a:buClr>
                <a:srgbClr val="002DD1"/>
              </a:buClr>
              <a:buSzPct val="150000"/>
              <a:buFont typeface="Arial"/>
              <a:buChar char="•"/>
            </a:pPr>
            <a:r>
              <a:rPr lang="ru-RU" sz="1000" b="1" u="none" strike="noStrike">
                <a:solidFill>
                  <a:schemeClr val="accent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30" name="Скругленный прямоугольник 5"/>
          <p:cNvSpPr/>
          <p:nvPr/>
        </p:nvSpPr>
        <p:spPr>
          <a:xfrm>
            <a:off x="334800" y="1844640"/>
            <a:ext cx="3744720" cy="64872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334800" y="1843200"/>
            <a:ext cx="3744720" cy="648720"/>
          </a:xfrm>
          <a:prstGeom prst="rect">
            <a:avLst/>
          </a:prstGeom>
          <a:noFill/>
          <a:ln w="0">
            <a:noFill/>
          </a:ln>
        </p:spPr>
        <p:txBody>
          <a:bodyPr lIns="216000" tIns="180000" rIns="144000" bIns="216000" anchor="ctr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300" b="1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title"/>
          </p:nvPr>
        </p:nvSpPr>
        <p:spPr>
          <a:xfrm>
            <a:off x="322560" y="313560"/>
            <a:ext cx="7644960" cy="1243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914400">
              <a:lnSpc>
                <a:spcPct val="85000"/>
              </a:lnSpc>
              <a:buNone/>
            </a:pPr>
            <a:r>
              <a:rPr lang="ru-RU" sz="43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Заголовок</a:t>
            </a:r>
            <a:endParaRPr lang="ru-RU" sz="4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33" name="Скругленный прямоугольник 7"/>
          <p:cNvSpPr/>
          <p:nvPr/>
        </p:nvSpPr>
        <p:spPr>
          <a:xfrm>
            <a:off x="4222800" y="1844640"/>
            <a:ext cx="3744720" cy="64872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222800" y="1844640"/>
            <a:ext cx="3744720" cy="647640"/>
          </a:xfrm>
          <a:prstGeom prst="rect">
            <a:avLst/>
          </a:prstGeom>
          <a:noFill/>
          <a:ln w="0">
            <a:noFill/>
          </a:ln>
        </p:spPr>
        <p:txBody>
          <a:bodyPr lIns="216000" tIns="180000" rIns="144000" bIns="216000" anchor="ctr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300" b="1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35" name="Скругленный прямоугольник 9"/>
          <p:cNvSpPr/>
          <p:nvPr/>
        </p:nvSpPr>
        <p:spPr>
          <a:xfrm>
            <a:off x="8110440" y="1844640"/>
            <a:ext cx="3744720" cy="4644720"/>
          </a:xfrm>
          <a:prstGeom prst="roundRect">
            <a:avLst>
              <a:gd name="adj" fmla="val 9131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8110440" y="1844640"/>
            <a:ext cx="3744720" cy="647640"/>
          </a:xfrm>
          <a:prstGeom prst="rect">
            <a:avLst/>
          </a:prstGeom>
          <a:noFill/>
          <a:ln w="0">
            <a:noFill/>
          </a:ln>
        </p:spPr>
        <p:txBody>
          <a:bodyPr lIns="180000" tIns="180000" rIns="144000" bIns="216000" anchor="ctr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300" b="1" u="none" strike="noStrike">
                <a:solidFill>
                  <a:schemeClr val="accent4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4224240" y="2491200"/>
            <a:ext cx="3744720" cy="3996720"/>
          </a:xfrm>
          <a:prstGeom prst="rect">
            <a:avLst/>
          </a:prstGeom>
          <a:noFill/>
          <a:ln w="0">
            <a:noFill/>
          </a:ln>
        </p:spPr>
        <p:txBody>
          <a:bodyPr lIns="0" tIns="180000" rIns="144000" bIns="0" anchor="t">
            <a:normAutofit/>
          </a:bodyPr>
          <a:lstStyle/>
          <a:p>
            <a:pPr marL="216000" indent="-216000" defTabSz="914400">
              <a:lnSpc>
                <a:spcPct val="120000"/>
              </a:lnSpc>
              <a:buClr>
                <a:srgbClr val="002DD1"/>
              </a:buClr>
              <a:buSzPct val="150000"/>
              <a:buFont typeface="Arial"/>
              <a:buChar char="•"/>
            </a:pPr>
            <a:r>
              <a:rPr lang="ru-RU" sz="1000" b="0" u="none" strike="noStrike">
                <a:solidFill>
                  <a:schemeClr val="accent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8114400" y="2516040"/>
            <a:ext cx="3746160" cy="363960"/>
          </a:xfrm>
          <a:prstGeom prst="rect">
            <a:avLst/>
          </a:prstGeom>
          <a:noFill/>
          <a:ln w="0">
            <a:noFill/>
          </a:ln>
        </p:spPr>
        <p:txBody>
          <a:bodyPr lIns="180000" tIns="180000" rIns="144000" bIns="3600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1" u="none" strike="noStrike">
                <a:solidFill>
                  <a:schemeClr val="accent4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39" name="PlaceHolder 8"/>
          <p:cNvSpPr>
            <a:spLocks noGrp="1"/>
          </p:cNvSpPr>
          <p:nvPr>
            <p:ph type="body"/>
          </p:nvPr>
        </p:nvSpPr>
        <p:spPr>
          <a:xfrm>
            <a:off x="8115840" y="2883600"/>
            <a:ext cx="3746160" cy="363960"/>
          </a:xfrm>
          <a:prstGeom prst="rect">
            <a:avLst/>
          </a:prstGeom>
          <a:noFill/>
          <a:ln w="0">
            <a:noFill/>
          </a:ln>
        </p:spPr>
        <p:txBody>
          <a:bodyPr lIns="180000" tIns="0" rIns="144000" bIns="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0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40" name="PlaceHolder 9"/>
          <p:cNvSpPr>
            <a:spLocks noGrp="1"/>
          </p:cNvSpPr>
          <p:nvPr>
            <p:ph type="body"/>
          </p:nvPr>
        </p:nvSpPr>
        <p:spPr>
          <a:xfrm>
            <a:off x="8115840" y="3261600"/>
            <a:ext cx="3746160" cy="363960"/>
          </a:xfrm>
          <a:prstGeom prst="rect">
            <a:avLst/>
          </a:prstGeom>
          <a:noFill/>
          <a:ln w="0">
            <a:noFill/>
          </a:ln>
        </p:spPr>
        <p:txBody>
          <a:bodyPr lIns="180000" tIns="180000" rIns="144000" bIns="3600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1" u="none" strike="noStrike">
                <a:solidFill>
                  <a:schemeClr val="accent4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41" name="PlaceHolder 10"/>
          <p:cNvSpPr>
            <a:spLocks noGrp="1"/>
          </p:cNvSpPr>
          <p:nvPr>
            <p:ph type="body"/>
          </p:nvPr>
        </p:nvSpPr>
        <p:spPr>
          <a:xfrm>
            <a:off x="8117640" y="3629520"/>
            <a:ext cx="3746160" cy="363960"/>
          </a:xfrm>
          <a:prstGeom prst="rect">
            <a:avLst/>
          </a:prstGeom>
          <a:noFill/>
          <a:ln w="0">
            <a:noFill/>
          </a:ln>
        </p:spPr>
        <p:txBody>
          <a:bodyPr lIns="180000" tIns="0" rIns="144000" bIns="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0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42" name="PlaceHolder 11"/>
          <p:cNvSpPr>
            <a:spLocks noGrp="1"/>
          </p:cNvSpPr>
          <p:nvPr>
            <p:ph type="body"/>
          </p:nvPr>
        </p:nvSpPr>
        <p:spPr>
          <a:xfrm>
            <a:off x="8117640" y="4010760"/>
            <a:ext cx="3746160" cy="363960"/>
          </a:xfrm>
          <a:prstGeom prst="rect">
            <a:avLst/>
          </a:prstGeom>
          <a:noFill/>
          <a:ln w="0">
            <a:noFill/>
          </a:ln>
        </p:spPr>
        <p:txBody>
          <a:bodyPr lIns="180000" tIns="180000" rIns="144000" bIns="3600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1" u="none" strike="noStrike">
                <a:solidFill>
                  <a:schemeClr val="accent4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43" name="PlaceHolder 12"/>
          <p:cNvSpPr>
            <a:spLocks noGrp="1"/>
          </p:cNvSpPr>
          <p:nvPr>
            <p:ph type="body"/>
          </p:nvPr>
        </p:nvSpPr>
        <p:spPr>
          <a:xfrm>
            <a:off x="8119080" y="4378320"/>
            <a:ext cx="3746160" cy="363960"/>
          </a:xfrm>
          <a:prstGeom prst="rect">
            <a:avLst/>
          </a:prstGeom>
          <a:noFill/>
          <a:ln w="0">
            <a:noFill/>
          </a:ln>
        </p:spPr>
        <p:txBody>
          <a:bodyPr lIns="180000" tIns="0" rIns="144000" bIns="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0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44" name="PlaceHolder 13"/>
          <p:cNvSpPr>
            <a:spLocks noGrp="1"/>
          </p:cNvSpPr>
          <p:nvPr>
            <p:ph type="body"/>
          </p:nvPr>
        </p:nvSpPr>
        <p:spPr>
          <a:xfrm>
            <a:off x="8119080" y="4756680"/>
            <a:ext cx="3746160" cy="363960"/>
          </a:xfrm>
          <a:prstGeom prst="rect">
            <a:avLst/>
          </a:prstGeom>
          <a:noFill/>
          <a:ln w="0">
            <a:noFill/>
          </a:ln>
        </p:spPr>
        <p:txBody>
          <a:bodyPr lIns="180000" tIns="180000" rIns="144000" bIns="3600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1" u="none" strike="noStrike">
                <a:solidFill>
                  <a:schemeClr val="accent4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45" name="PlaceHolder 14"/>
          <p:cNvSpPr>
            <a:spLocks noGrp="1"/>
          </p:cNvSpPr>
          <p:nvPr>
            <p:ph type="body"/>
          </p:nvPr>
        </p:nvSpPr>
        <p:spPr>
          <a:xfrm>
            <a:off x="8120520" y="5124240"/>
            <a:ext cx="3746160" cy="363960"/>
          </a:xfrm>
          <a:prstGeom prst="rect">
            <a:avLst/>
          </a:prstGeom>
          <a:noFill/>
          <a:ln w="0">
            <a:noFill/>
          </a:ln>
        </p:spPr>
        <p:txBody>
          <a:bodyPr lIns="180000" tIns="0" rIns="144000" bIns="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0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46" name="PlaceHolder 15"/>
          <p:cNvSpPr>
            <a:spLocks noGrp="1"/>
          </p:cNvSpPr>
          <p:nvPr>
            <p:ph type="body"/>
          </p:nvPr>
        </p:nvSpPr>
        <p:spPr>
          <a:xfrm>
            <a:off x="8119080" y="5505840"/>
            <a:ext cx="3746160" cy="363960"/>
          </a:xfrm>
          <a:prstGeom prst="rect">
            <a:avLst/>
          </a:prstGeom>
          <a:noFill/>
          <a:ln w="0">
            <a:noFill/>
          </a:ln>
        </p:spPr>
        <p:txBody>
          <a:bodyPr lIns="180000" tIns="180000" rIns="144000" bIns="3600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000" b="1" u="none" strike="noStrike">
                <a:solidFill>
                  <a:schemeClr val="accent4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47" name="PlaceHolder 16"/>
          <p:cNvSpPr>
            <a:spLocks noGrp="1"/>
          </p:cNvSpPr>
          <p:nvPr>
            <p:ph type="body"/>
          </p:nvPr>
        </p:nvSpPr>
        <p:spPr>
          <a:xfrm>
            <a:off x="8120520" y="5873400"/>
            <a:ext cx="3746160" cy="363960"/>
          </a:xfrm>
          <a:prstGeom prst="rect">
            <a:avLst/>
          </a:prstGeom>
          <a:noFill/>
          <a:ln w="0">
            <a:noFill/>
          </a:ln>
        </p:spPr>
        <p:txBody>
          <a:bodyPr lIns="180000" tIns="0" rIns="144000" bIns="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0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описание</a:t>
            </a:r>
            <a:endParaRPr lang="ru-RU" sz="10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Скругленный прямоугольник 1"/>
          <p:cNvSpPr/>
          <p:nvPr/>
        </p:nvSpPr>
        <p:spPr>
          <a:xfrm>
            <a:off x="6316920" y="4156920"/>
            <a:ext cx="1723320" cy="5835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07440" y="299880"/>
            <a:ext cx="9711000" cy="362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914400">
              <a:lnSpc>
                <a:spcPct val="85000"/>
              </a:lnSpc>
              <a:buNone/>
            </a:pPr>
            <a:r>
              <a:rPr lang="ru-RU" sz="76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ОБРАЗЕЦ ЗАГОЛОВКА</a:t>
            </a:r>
            <a:endParaRPr lang="ru-RU" sz="76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pic>
        <p:nvPicPr>
          <p:cNvPr id="50" name="Рисунок 13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 rot="14796600">
            <a:off x="873720" y="-3051360"/>
            <a:ext cx="13121640" cy="8178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316920" y="4156920"/>
            <a:ext cx="1723320" cy="583560"/>
          </a:xfrm>
          <a:prstGeom prst="rect">
            <a:avLst/>
          </a:prstGeom>
          <a:noFill/>
          <a:ln w="0">
            <a:noFill/>
          </a:ln>
        </p:spPr>
        <p:txBody>
          <a:bodyPr lIns="180000" tIns="0" rIns="180000" bIns="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300" b="0" u="none" strike="noStrike">
                <a:solidFill>
                  <a:schemeClr val="accent1"/>
                </a:solidFill>
                <a:uFillTx/>
                <a:latin typeface="Century Gothic"/>
              </a:rPr>
              <a:t>надпись</a:t>
            </a:r>
            <a:endParaRPr lang="ru-RU" sz="1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52" name="Скругленный прямоугольник 2"/>
          <p:cNvSpPr/>
          <p:nvPr/>
        </p:nvSpPr>
        <p:spPr>
          <a:xfrm>
            <a:off x="5249880" y="3429000"/>
            <a:ext cx="1569240" cy="5835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249880" y="3429000"/>
            <a:ext cx="1569240" cy="583560"/>
          </a:xfrm>
          <a:prstGeom prst="rect">
            <a:avLst/>
          </a:prstGeom>
          <a:noFill/>
          <a:ln w="0">
            <a:noFill/>
          </a:ln>
        </p:spPr>
        <p:txBody>
          <a:bodyPr lIns="180000" tIns="0" rIns="180000" bIns="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300" b="0" u="none" strike="noStrike">
                <a:solidFill>
                  <a:schemeClr val="accent1"/>
                </a:solidFill>
                <a:uFillTx/>
                <a:latin typeface="Century Gothic"/>
              </a:rPr>
              <a:t>надпись</a:t>
            </a:r>
            <a:endParaRPr lang="ru-RU" sz="1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54" name="Скругленный прямоугольник 4"/>
          <p:cNvSpPr/>
          <p:nvPr/>
        </p:nvSpPr>
        <p:spPr>
          <a:xfrm>
            <a:off x="6935040" y="3429000"/>
            <a:ext cx="1292760" cy="5835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6935040" y="3429000"/>
            <a:ext cx="1292760" cy="583560"/>
          </a:xfrm>
          <a:prstGeom prst="rect">
            <a:avLst/>
          </a:prstGeom>
          <a:noFill/>
          <a:ln w="0">
            <a:noFill/>
          </a:ln>
        </p:spPr>
        <p:txBody>
          <a:bodyPr lIns="180000" tIns="0" rIns="180000" bIns="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300" b="0" u="none" strike="noStrike">
                <a:solidFill>
                  <a:schemeClr val="accent6"/>
                </a:solidFill>
                <a:uFillTx/>
                <a:latin typeface="Century Gothic"/>
              </a:rPr>
              <a:t>надпись</a:t>
            </a:r>
            <a:endParaRPr lang="ru-RU" sz="1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56" name="Скругленный прямоугольник 8"/>
          <p:cNvSpPr/>
          <p:nvPr/>
        </p:nvSpPr>
        <p:spPr>
          <a:xfrm>
            <a:off x="8356320" y="3429000"/>
            <a:ext cx="1334160" cy="5835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body"/>
          </p:nvPr>
        </p:nvSpPr>
        <p:spPr>
          <a:xfrm>
            <a:off x="8356320" y="3429000"/>
            <a:ext cx="1334160" cy="583560"/>
          </a:xfrm>
          <a:prstGeom prst="rect">
            <a:avLst/>
          </a:prstGeom>
          <a:noFill/>
          <a:ln w="0">
            <a:noFill/>
          </a:ln>
        </p:spPr>
        <p:txBody>
          <a:bodyPr lIns="180000" tIns="0" rIns="180000" bIns="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300" b="0" u="none" strike="noStrike">
                <a:solidFill>
                  <a:schemeClr val="accent6"/>
                </a:solidFill>
                <a:uFillTx/>
                <a:latin typeface="Century Gothic"/>
              </a:rPr>
              <a:t>надпись</a:t>
            </a:r>
            <a:endParaRPr lang="ru-RU" sz="1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58" name="Скругленный прямоугольник 11"/>
          <p:cNvSpPr/>
          <p:nvPr/>
        </p:nvSpPr>
        <p:spPr>
          <a:xfrm>
            <a:off x="8162640" y="4156920"/>
            <a:ext cx="1630440" cy="5835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59" name="PlaceHolder 6"/>
          <p:cNvSpPr>
            <a:spLocks noGrp="1"/>
          </p:cNvSpPr>
          <p:nvPr>
            <p:ph type="body"/>
          </p:nvPr>
        </p:nvSpPr>
        <p:spPr>
          <a:xfrm>
            <a:off x="8162640" y="4156920"/>
            <a:ext cx="1630440" cy="583560"/>
          </a:xfrm>
          <a:prstGeom prst="rect">
            <a:avLst/>
          </a:prstGeom>
          <a:noFill/>
          <a:ln w="0">
            <a:noFill/>
          </a:ln>
        </p:spPr>
        <p:txBody>
          <a:bodyPr lIns="180000" tIns="0" rIns="180000" bIns="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300" b="0" u="none" strike="noStrike">
                <a:solidFill>
                  <a:schemeClr val="accent4"/>
                </a:solidFill>
                <a:uFillTx/>
                <a:latin typeface="Century Gothic"/>
              </a:rPr>
              <a:t>надпись</a:t>
            </a:r>
            <a:endParaRPr lang="ru-RU" sz="1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60" name="Скругленный прямоугольник 14"/>
          <p:cNvSpPr/>
          <p:nvPr/>
        </p:nvSpPr>
        <p:spPr>
          <a:xfrm>
            <a:off x="9912240" y="4156920"/>
            <a:ext cx="1944360" cy="5835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61" name="PlaceHolder 7"/>
          <p:cNvSpPr>
            <a:spLocks noGrp="1"/>
          </p:cNvSpPr>
          <p:nvPr>
            <p:ph type="body"/>
          </p:nvPr>
        </p:nvSpPr>
        <p:spPr>
          <a:xfrm>
            <a:off x="9912240" y="4156920"/>
            <a:ext cx="1944360" cy="583560"/>
          </a:xfrm>
          <a:prstGeom prst="rect">
            <a:avLst/>
          </a:prstGeom>
          <a:noFill/>
          <a:ln w="0">
            <a:noFill/>
          </a:ln>
        </p:spPr>
        <p:txBody>
          <a:bodyPr lIns="180000" tIns="0" rIns="180000" bIns="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300" b="0" u="none" strike="noStrike">
                <a:solidFill>
                  <a:schemeClr val="accent1"/>
                </a:solidFill>
                <a:uFillTx/>
                <a:latin typeface="Century Gothic"/>
              </a:rPr>
              <a:t>надпись</a:t>
            </a:r>
            <a:endParaRPr lang="ru-RU" sz="1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62" name="Скругленный прямоугольник 17"/>
          <p:cNvSpPr/>
          <p:nvPr/>
        </p:nvSpPr>
        <p:spPr>
          <a:xfrm>
            <a:off x="9808560" y="3429000"/>
            <a:ext cx="1793520" cy="5835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accent4"/>
              </a:solidFill>
              <a:uFillTx/>
              <a:latin typeface="Century Gothic"/>
            </a:endParaRPr>
          </a:p>
        </p:txBody>
      </p:sp>
      <p:sp>
        <p:nvSpPr>
          <p:cNvPr id="63" name="PlaceHolder 8"/>
          <p:cNvSpPr>
            <a:spLocks noGrp="1"/>
          </p:cNvSpPr>
          <p:nvPr>
            <p:ph type="body"/>
          </p:nvPr>
        </p:nvSpPr>
        <p:spPr>
          <a:xfrm>
            <a:off x="9808560" y="3429000"/>
            <a:ext cx="1793520" cy="583560"/>
          </a:xfrm>
          <a:prstGeom prst="rect">
            <a:avLst/>
          </a:prstGeom>
          <a:noFill/>
          <a:ln w="0">
            <a:noFill/>
          </a:ln>
        </p:spPr>
        <p:txBody>
          <a:bodyPr lIns="180000" tIns="0" rIns="180000" bIns="0" anchor="ctr">
            <a:norm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300" b="0" u="none" strike="noStrike">
                <a:solidFill>
                  <a:schemeClr val="accent1"/>
                </a:solidFill>
                <a:uFillTx/>
                <a:latin typeface="Century Gothic"/>
              </a:rPr>
              <a:t>надпись</a:t>
            </a:r>
            <a:endParaRPr lang="ru-RU" sz="1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64" name="PlaceHolder 9"/>
          <p:cNvSpPr>
            <a:spLocks noGrp="1"/>
          </p:cNvSpPr>
          <p:nvPr>
            <p:ph type="body"/>
          </p:nvPr>
        </p:nvSpPr>
        <p:spPr>
          <a:xfrm>
            <a:off x="334800" y="5469120"/>
            <a:ext cx="3744720" cy="22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100" b="0" u="none" strike="noStrike">
                <a:solidFill>
                  <a:schemeClr val="dk1"/>
                </a:solidFill>
                <a:uFillTx/>
                <a:latin typeface="Century Gothic"/>
              </a:rPr>
              <a:t>Телефон</a:t>
            </a:r>
          </a:p>
        </p:txBody>
      </p:sp>
      <p:sp>
        <p:nvSpPr>
          <p:cNvPr id="65" name="PlaceHolder 10"/>
          <p:cNvSpPr>
            <a:spLocks noGrp="1"/>
          </p:cNvSpPr>
          <p:nvPr>
            <p:ph type="body"/>
          </p:nvPr>
        </p:nvSpPr>
        <p:spPr>
          <a:xfrm>
            <a:off x="334800" y="5697360"/>
            <a:ext cx="3744720" cy="22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100" b="0" u="none" strike="noStrike">
                <a:solidFill>
                  <a:schemeClr val="dk1"/>
                </a:solidFill>
                <a:uFillTx/>
                <a:latin typeface="Century Gothic"/>
              </a:rPr>
              <a:t>Адрес цифрового портала</a:t>
            </a:r>
          </a:p>
        </p:txBody>
      </p:sp>
      <p:sp>
        <p:nvSpPr>
          <p:cNvPr id="66" name="PlaceHolder 11"/>
          <p:cNvSpPr>
            <a:spLocks noGrp="1"/>
          </p:cNvSpPr>
          <p:nvPr>
            <p:ph type="body"/>
          </p:nvPr>
        </p:nvSpPr>
        <p:spPr>
          <a:xfrm>
            <a:off x="334800" y="5925960"/>
            <a:ext cx="3744720" cy="22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100" b="0" u="none" strike="noStrike">
                <a:solidFill>
                  <a:schemeClr val="dk1"/>
                </a:solidFill>
                <a:uFillTx/>
                <a:latin typeface="Century Gothic"/>
              </a:rPr>
              <a:t>ФИО куратора</a:t>
            </a:r>
          </a:p>
        </p:txBody>
      </p:sp>
      <p:sp>
        <p:nvSpPr>
          <p:cNvPr id="67" name="PlaceHolder 12"/>
          <p:cNvSpPr>
            <a:spLocks noGrp="1"/>
          </p:cNvSpPr>
          <p:nvPr>
            <p:ph type="body"/>
          </p:nvPr>
        </p:nvSpPr>
        <p:spPr>
          <a:xfrm>
            <a:off x="334800" y="6154560"/>
            <a:ext cx="3744720" cy="33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100" b="0" u="none" strike="noStrike">
                <a:solidFill>
                  <a:schemeClr val="dk1"/>
                </a:solidFill>
                <a:uFillTx/>
                <a:latin typeface="Century Gothic"/>
              </a:rPr>
              <a:t>Физический адрес администрации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1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 rot="13767000">
            <a:off x="4729680" y="-1829160"/>
            <a:ext cx="7772040" cy="6087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322560" y="306720"/>
            <a:ext cx="5689080" cy="2022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914400">
              <a:lnSpc>
                <a:spcPct val="85000"/>
              </a:lnSpc>
              <a:buNone/>
            </a:pPr>
            <a:r>
              <a:rPr lang="ru-RU" sz="43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Заголовок</a:t>
            </a:r>
            <a:endParaRPr lang="ru-RU" sz="4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3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89880" y="1437480"/>
            <a:ext cx="7680960" cy="3681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914400">
              <a:lnSpc>
                <a:spcPct val="85000"/>
              </a:lnSpc>
              <a:buNone/>
            </a:pPr>
            <a:r>
              <a:rPr lang="ru-RU" sz="92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ОБРАЗЕЦ ЗАГОЛОВКА</a:t>
            </a:r>
            <a:endParaRPr lang="ru-RU" sz="92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entury Gothic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200" b="0" u="none" strike="noStrike">
                <a:solidFill>
                  <a:schemeClr val="dk1"/>
                </a:solidFill>
                <a:uFillTx/>
                <a:latin typeface="Century Gothic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200" b="0" u="none" strike="noStrike">
                <a:solidFill>
                  <a:schemeClr val="dk2"/>
                </a:solidFill>
                <a:uFillTx/>
                <a:latin typeface="Century Gothic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chemeClr val="dk2"/>
                </a:solidFill>
                <a:uFillTx/>
                <a:latin typeface="Century Gothic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chemeClr val="dk2"/>
                </a:solidFill>
                <a:uFillTx/>
                <a:latin typeface="Century Gothic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chemeClr val="dk2"/>
                </a:solidFill>
                <a:uFillTx/>
                <a:latin typeface="Century Gothic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chemeClr val="dk2"/>
                </a:solidFill>
                <a:uFillTx/>
                <a:latin typeface="Century Gothic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u="none" strike="noStrike">
                <a:solidFill>
                  <a:schemeClr val="lt1"/>
                </a:solidFill>
                <a:uFillTx/>
                <a:latin typeface="Century Gothic"/>
              </a:rPr>
              <a:t>Для правки текста заглавия щёлкните мышью</a:t>
            </a: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chemeClr val="lt1"/>
                </a:solidFill>
                <a:uFillTx/>
                <a:latin typeface="Century Gothic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200" b="0" u="none" strike="noStrike">
                <a:solidFill>
                  <a:schemeClr val="lt1"/>
                </a:solidFill>
                <a:uFillTx/>
                <a:latin typeface="Century Gothic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200" b="0" u="none" strike="noStrike">
                <a:solidFill>
                  <a:schemeClr val="lt2"/>
                </a:solidFill>
                <a:uFillTx/>
                <a:latin typeface="Century Gothic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chemeClr val="lt2"/>
                </a:solidFill>
                <a:uFillTx/>
                <a:latin typeface="Century Gothic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chemeClr val="lt2"/>
                </a:solidFill>
                <a:uFillTx/>
                <a:latin typeface="Century Gothic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chemeClr val="lt2"/>
                </a:solidFill>
                <a:uFillTx/>
                <a:latin typeface="Century Gothic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chemeClr val="lt2"/>
                </a:solidFill>
                <a:uFillTx/>
                <a:latin typeface="Century Gothic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Рисунок 15"/>
          <p:cNvPicPr/>
          <p:nvPr/>
        </p:nvPicPr>
        <p:blipFill>
          <a:blip r:embed="rId3"/>
          <a:stretch/>
        </p:blipFill>
        <p:spPr>
          <a:xfrm>
            <a:off x="9006480" y="2544840"/>
            <a:ext cx="2852280" cy="862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6" name="Рисунок 3"/>
          <p:cNvPicPr/>
          <p:nvPr/>
        </p:nvPicPr>
        <p:blipFill>
          <a:blip r:embed="rId4"/>
          <a:stretch/>
        </p:blipFill>
        <p:spPr>
          <a:xfrm>
            <a:off x="333000" y="864720"/>
            <a:ext cx="6604200" cy="5129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7" name="PlaceHolder 1"/>
          <p:cNvSpPr>
            <a:spLocks noGrp="1"/>
          </p:cNvSpPr>
          <p:nvPr>
            <p:ph type="body"/>
          </p:nvPr>
        </p:nvSpPr>
        <p:spPr>
          <a:xfrm>
            <a:off x="7470000" y="3408120"/>
            <a:ext cx="1536120" cy="152892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entury Gothic"/>
              </a:rPr>
              <a:t>Фото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7483320" y="5547600"/>
            <a:ext cx="4373280" cy="5306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Должность</a:t>
            </a:r>
            <a:endParaRPr lang="ru-RU" sz="12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pic>
        <p:nvPicPr>
          <p:cNvPr id="79" name="Рисунок 40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 rot="14967000">
            <a:off x="6919200" y="-1883520"/>
            <a:ext cx="7772040" cy="6087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7483320" y="5048280"/>
            <a:ext cx="4373280" cy="49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300" b="1" u="none" strike="noStrike">
                <a:solidFill>
                  <a:schemeClr val="accent2"/>
                </a:solidFill>
                <a:uFillTx/>
                <a:latin typeface="Verdana"/>
                <a:ea typeface="Verdana"/>
              </a:rPr>
              <a:t>Имя, фамилия </a:t>
            </a:r>
            <a:endParaRPr lang="ru-RU" sz="1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9004320" y="2544840"/>
            <a:ext cx="2852280" cy="651600"/>
          </a:xfrm>
          <a:prstGeom prst="rect">
            <a:avLst/>
          </a:prstGeom>
          <a:noFill/>
          <a:ln w="0">
            <a:noFill/>
          </a:ln>
        </p:spPr>
        <p:txBody>
          <a:bodyPr lIns="180000" tIns="108000" rIns="108000" bIns="108000" anchor="ctr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200" b="1" u="none" strike="noStrike">
                <a:solidFill>
                  <a:schemeClr val="accent2"/>
                </a:solidFill>
                <a:uFillTx/>
                <a:latin typeface="Verdana"/>
                <a:ea typeface="Verdana"/>
              </a:rPr>
              <a:t>Цитата</a:t>
            </a:r>
            <a:endParaRPr lang="ru-RU" sz="12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pic>
        <p:nvPicPr>
          <p:cNvPr id="82" name="Рисунок 10"/>
          <p:cNvPicPr/>
          <p:nvPr/>
        </p:nvPicPr>
        <p:blipFill>
          <a:blip r:embed="rId7"/>
          <a:stretch/>
        </p:blipFill>
        <p:spPr>
          <a:xfrm>
            <a:off x="911160" y="1466640"/>
            <a:ext cx="418680" cy="345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488520" y="2042280"/>
            <a:ext cx="5954760" cy="622080"/>
          </a:xfrm>
          <a:prstGeom prst="rect">
            <a:avLst/>
          </a:prstGeom>
          <a:noFill/>
          <a:ln w="0">
            <a:noFill/>
          </a:ln>
        </p:spPr>
        <p:txBody>
          <a:bodyPr lIns="360000" tIns="0" rIns="288000" bIns="0" anchor="t">
            <a:noAutofit/>
          </a:bodyPr>
          <a:lstStyle/>
          <a:p>
            <a:pPr indent="0" defTabSz="914400">
              <a:lnSpc>
                <a:spcPct val="120000"/>
              </a:lnSpc>
              <a:buNone/>
              <a:tabLst>
                <a:tab pos="0" algn="l"/>
              </a:tabLst>
            </a:pPr>
            <a:r>
              <a:rPr lang="ru-RU" sz="1300" b="1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Цитата</a:t>
            </a:r>
            <a:endParaRPr lang="ru-RU" sz="1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488880" y="2664000"/>
            <a:ext cx="5954400" cy="3329280"/>
          </a:xfrm>
          <a:prstGeom prst="rect">
            <a:avLst/>
          </a:prstGeom>
          <a:noFill/>
          <a:ln w="0">
            <a:noFill/>
          </a:ln>
        </p:spPr>
        <p:txBody>
          <a:bodyPr lIns="360000" tIns="72000" rIns="288000" bIns="252000" anchor="t">
            <a:noAutofit/>
          </a:bodyPr>
          <a:lstStyle/>
          <a:p>
            <a:pPr indent="0" defTabSz="914400">
              <a:lnSpc>
                <a:spcPct val="130000"/>
              </a:lnSpc>
              <a:buNone/>
              <a:tabLst>
                <a:tab pos="0" algn="l"/>
              </a:tabLst>
            </a:pPr>
            <a:r>
              <a:rPr lang="ru-RU" sz="1300" b="0" u="none" strike="noStrike">
                <a:solidFill>
                  <a:schemeClr val="lt1"/>
                </a:solidFill>
                <a:uFillTx/>
                <a:latin typeface="Century Gothic"/>
              </a:rPr>
              <a:t>Цитата</a:t>
            </a:r>
            <a:endParaRPr lang="ru-RU" sz="1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Рисунок 6"/>
          <p:cNvPicPr/>
          <p:nvPr/>
        </p:nvPicPr>
        <p:blipFill>
          <a:blip r:embed="rId3"/>
          <a:stretch/>
        </p:blipFill>
        <p:spPr>
          <a:xfrm>
            <a:off x="9004320" y="2541600"/>
            <a:ext cx="2854440" cy="860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6" name="Рисунок 4"/>
          <p:cNvPicPr/>
          <p:nvPr/>
        </p:nvPicPr>
        <p:blipFill>
          <a:blip r:embed="rId4"/>
          <a:stretch/>
        </p:blipFill>
        <p:spPr>
          <a:xfrm>
            <a:off x="345600" y="863640"/>
            <a:ext cx="6604200" cy="5129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body"/>
          </p:nvPr>
        </p:nvSpPr>
        <p:spPr>
          <a:xfrm>
            <a:off x="7470000" y="3408120"/>
            <a:ext cx="1536120" cy="152892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0" u="none" strike="noStrike">
                <a:solidFill>
                  <a:schemeClr val="dk1"/>
                </a:solidFill>
                <a:uFillTx/>
                <a:latin typeface="Century Gothic"/>
              </a:rPr>
              <a:t>Фото</a:t>
            </a: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7483320" y="5547600"/>
            <a:ext cx="4373280" cy="5306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200" b="0" u="none" strike="noStrike">
                <a:solidFill>
                  <a:schemeClr val="dk1"/>
                </a:solidFill>
                <a:uFillTx/>
                <a:latin typeface="Verdana"/>
                <a:ea typeface="Verdana"/>
              </a:rPr>
              <a:t>Должность</a:t>
            </a:r>
            <a:endParaRPr lang="ru-RU" sz="12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pic>
        <p:nvPicPr>
          <p:cNvPr id="89" name="Рисунок 40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 rot="14967000">
            <a:off x="6919200" y="-1883520"/>
            <a:ext cx="7772040" cy="6087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7483320" y="5048280"/>
            <a:ext cx="4373280" cy="49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ru-RU" sz="1300" b="1" u="none" strike="noStrike">
                <a:solidFill>
                  <a:schemeClr val="accent4"/>
                </a:solidFill>
                <a:uFillTx/>
                <a:latin typeface="Verdana"/>
                <a:ea typeface="Verdana"/>
              </a:rPr>
              <a:t>Имя, фамилия</a:t>
            </a:r>
            <a:endParaRPr lang="ru-RU" sz="1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9004320" y="2544840"/>
            <a:ext cx="2852280" cy="651600"/>
          </a:xfrm>
          <a:prstGeom prst="rect">
            <a:avLst/>
          </a:prstGeom>
          <a:noFill/>
          <a:ln w="0">
            <a:noFill/>
          </a:ln>
        </p:spPr>
        <p:txBody>
          <a:bodyPr lIns="180000" tIns="108000" rIns="108000" bIns="108000" anchor="ctr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200" b="1" u="none" strike="noStrike">
                <a:solidFill>
                  <a:schemeClr val="accent4"/>
                </a:solidFill>
                <a:uFillTx/>
                <a:latin typeface="Verdana"/>
                <a:ea typeface="Verdana"/>
              </a:rPr>
              <a:t>цитата</a:t>
            </a:r>
            <a:endParaRPr lang="ru-RU" sz="12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body"/>
          </p:nvPr>
        </p:nvSpPr>
        <p:spPr>
          <a:xfrm>
            <a:off x="510120" y="1050840"/>
            <a:ext cx="5933160" cy="4942440"/>
          </a:xfrm>
          <a:prstGeom prst="rect">
            <a:avLst/>
          </a:prstGeom>
          <a:noFill/>
          <a:ln w="0">
            <a:noFill/>
          </a:ln>
        </p:spPr>
        <p:txBody>
          <a:bodyPr lIns="360000" tIns="504000" rIns="324000" bIns="468000" anchor="t">
            <a:noAutofit/>
          </a:bodyPr>
          <a:lstStyle/>
          <a:p>
            <a:pPr indent="0" defTabSz="914400">
              <a:lnSpc>
                <a:spcPct val="130000"/>
              </a:lnSpc>
              <a:buNone/>
              <a:tabLst>
                <a:tab pos="0" algn="l"/>
              </a:tabLst>
            </a:pPr>
            <a:r>
              <a:rPr lang="ru-RU" sz="1300" b="0" u="none" strike="noStrike">
                <a:solidFill>
                  <a:schemeClr val="lt1"/>
                </a:solidFill>
                <a:uFillTx/>
                <a:latin typeface="Century Gothic"/>
              </a:rPr>
              <a:t>Цитата</a:t>
            </a:r>
            <a:endParaRPr lang="ru-RU" sz="13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hyperlink" Target="https://fond87.ru/" TargetMode="External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hyperlink" Target="https://www.mfc87.ru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hyperlink" Target="https://chukotkacard.ru/" TargetMode="External"/><Relationship Id="rId5" Type="http://schemas.openxmlformats.org/officeDocument/2006/relationships/image" Target="../media/image47.svg"/><Relationship Id="rId15" Type="http://schemas.openxmlformats.org/officeDocument/2006/relationships/hyperlink" Target="https://www.chukotenergo.ru/" TargetMode="External"/><Relationship Id="rId10" Type="http://schemas.openxmlformats.org/officeDocument/2006/relationships/hyperlink" Target="https://www.gosuslugi.ru/" TargetMode="External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hyperlink" Target="https://www.rosenergoatom.ru/stations_projects/sayt-bilibinskoy-aes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svg"/><Relationship Id="rId7" Type="http://schemas.openxmlformats.org/officeDocument/2006/relationships/image" Target="../media/image4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hyperlink" Target="https://go-pevek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389880" y="1437480"/>
            <a:ext cx="9065160" cy="1924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85000"/>
              </a:lnSpc>
              <a:buNone/>
            </a:pPr>
            <a:r>
              <a:rPr lang="ru-RU" sz="7200" b="1" u="none" strike="noStrike" dirty="0">
                <a:solidFill>
                  <a:schemeClr val="lt1"/>
                </a:solidFill>
                <a:uFillTx/>
                <a:latin typeface="Unbounded Black"/>
                <a:ea typeface="Verdana"/>
              </a:rPr>
              <a:t>Билибино</a:t>
            </a:r>
            <a:br>
              <a:rPr lang="ru-RU" sz="7200" b="1" u="none" strike="noStrike" dirty="0">
                <a:solidFill>
                  <a:schemeClr val="lt1"/>
                </a:solidFill>
                <a:uFillTx/>
                <a:latin typeface="Unbounded Black"/>
                <a:ea typeface="Verdana"/>
              </a:rPr>
            </a:br>
            <a:r>
              <a:rPr lang="ru-RU" sz="7200" b="1" u="none" strike="noStrike" dirty="0">
                <a:solidFill>
                  <a:schemeClr val="lt1"/>
                </a:solidFill>
                <a:uFillTx/>
                <a:latin typeface="Unbounded Black"/>
                <a:ea typeface="Verdana"/>
              </a:rPr>
              <a:t>2045</a:t>
            </a:r>
            <a:br>
              <a:rPr sz="7200" dirty="0"/>
            </a:br>
            <a:endParaRPr lang="ru-RU" sz="7200" b="0" u="none" strike="noStrike" dirty="0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150" name="Текст 2"/>
          <p:cNvSpPr/>
          <p:nvPr/>
        </p:nvSpPr>
        <p:spPr>
          <a:xfrm>
            <a:off x="418320" y="3452760"/>
            <a:ext cx="3858120" cy="39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800" b="1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Новый взгляд в настоящее</a:t>
            </a:r>
            <a:endParaRPr lang="ru-RU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3" name="Прямоугольник: скругленные углы 16"/>
          <p:cNvSpPr/>
          <p:nvPr/>
        </p:nvSpPr>
        <p:spPr>
          <a:xfrm>
            <a:off x="304200" y="3342240"/>
            <a:ext cx="4048560" cy="504360"/>
          </a:xfrm>
          <a:prstGeom prst="roundRect">
            <a:avLst>
              <a:gd name="adj" fmla="val 43082"/>
            </a:avLst>
          </a:prstGeom>
          <a:noFill/>
          <a:ln>
            <a:solidFill>
              <a:srgbClr val="FE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pic>
        <p:nvPicPr>
          <p:cNvPr id="3" name="Рисунок 21">
            <a:extLst>
              <a:ext uri="{FF2B5EF4-FFF2-40B4-BE49-F238E27FC236}">
                <a16:creationId xmlns:a16="http://schemas.microsoft.com/office/drawing/2014/main" id="{0EA73A0C-499A-DDBE-C176-FE89A08F2CD8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045684" y="1500521"/>
            <a:ext cx="6529320" cy="685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Прямоугольник: скругленные углы 2"/>
          <p:cNvSpPr/>
          <p:nvPr/>
        </p:nvSpPr>
        <p:spPr>
          <a:xfrm>
            <a:off x="7968600" y="461880"/>
            <a:ext cx="3911760" cy="6032880"/>
          </a:xfrm>
          <a:prstGeom prst="roundRect">
            <a:avLst>
              <a:gd name="adj" fmla="val 11454"/>
            </a:avLst>
          </a:prstGeom>
          <a:noFill/>
          <a:ln w="19050">
            <a:solidFill>
              <a:srgbClr val="517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292" name="Прямоугольник: скругленные углы 29"/>
          <p:cNvSpPr/>
          <p:nvPr/>
        </p:nvSpPr>
        <p:spPr>
          <a:xfrm>
            <a:off x="568440" y="2889720"/>
            <a:ext cx="3133440" cy="3638160"/>
          </a:xfrm>
          <a:prstGeom prst="roundRect">
            <a:avLst>
              <a:gd name="adj" fmla="val 11500"/>
            </a:avLst>
          </a:prstGeom>
          <a:solidFill>
            <a:srgbClr val="517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293" name="Текст 9"/>
          <p:cNvSpPr/>
          <p:nvPr/>
        </p:nvSpPr>
        <p:spPr>
          <a:xfrm>
            <a:off x="528120" y="1618560"/>
            <a:ext cx="3627000" cy="127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71360" indent="-171360" defTabSz="91440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u="none" strike="noStrike" dirty="0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Создание единой команды города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171360" indent="-171360" defTabSz="91440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u="none" strike="noStrike" dirty="0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Вовлечение населения в развитии города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171360" indent="-171360" defTabSz="91440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u="none" strike="noStrike" dirty="0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Развитие цифровых сервисов и платформы (городское управление, безопасный город, удобство и комфорт для горожан, для предпринимателей и бизнеса и т.д.)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4" name="Текст 12"/>
          <p:cNvSpPr/>
          <p:nvPr/>
        </p:nvSpPr>
        <p:spPr>
          <a:xfrm>
            <a:off x="3913200" y="1618560"/>
            <a:ext cx="3587040" cy="316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71360" indent="-171360" defTabSz="91440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u="none" strike="noStrike" dirty="0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Развитие платформы «Умный город»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171360" indent="-171360" defTabSz="91440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u="none" strike="noStrike" dirty="0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Реализация мероприятий Мастер – плана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171360" indent="-171360" defTabSz="91440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u="none" strike="noStrike" dirty="0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Формирование городских сообществ по направлениям и вовлечение их в жизнь города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171360" indent="-17136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Привлечение дополнительного финансирования за счёт участия в конкурсах и грантах </a:t>
            </a:r>
          </a:p>
          <a:p>
            <a:pPr marL="171360" indent="-17136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Оперативное межведомственное взаимодействие</a:t>
            </a:r>
          </a:p>
          <a:p>
            <a:pPr marL="171360" indent="-171360" defTabSz="91440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u="none" strike="noStrike" dirty="0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Государственные и муниципальные услуги в цифровом виде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5" name="Текст 13"/>
          <p:cNvSpPr/>
          <p:nvPr/>
        </p:nvSpPr>
        <p:spPr>
          <a:xfrm>
            <a:off x="698400" y="2975760"/>
            <a:ext cx="2957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8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&gt;</a:t>
            </a:r>
            <a:r>
              <a:rPr lang="ru-RU" sz="28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75% 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6" name="Текст 14"/>
          <p:cNvSpPr/>
          <p:nvPr/>
        </p:nvSpPr>
        <p:spPr>
          <a:xfrm>
            <a:off x="698400" y="3419091"/>
            <a:ext cx="2824289" cy="7032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000" b="1" dirty="0">
                <a:solidFill>
                  <a:schemeClr val="lt1"/>
                </a:solidFill>
                <a:latin typeface="Verdana"/>
                <a:ea typeface="Verdana"/>
              </a:rPr>
              <a:t>Оптимизационные проекты на основе обращений жителей (данные ЦУР и «Умного города»)</a:t>
            </a:r>
          </a:p>
        </p:txBody>
      </p:sp>
      <p:sp>
        <p:nvSpPr>
          <p:cNvPr id="297" name="Заголовок 4"/>
          <p:cNvSpPr/>
          <p:nvPr/>
        </p:nvSpPr>
        <p:spPr>
          <a:xfrm>
            <a:off x="860760" y="648000"/>
            <a:ext cx="7389360" cy="387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85000"/>
              </a:lnSpc>
            </a:pPr>
            <a:r>
              <a:rPr lang="ru-RU" sz="24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Эффективно</a:t>
            </a:r>
            <a:r>
              <a:rPr lang="ru-RU" sz="2400" b="1" u="none" strike="noStrike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 управляем городом</a:t>
            </a:r>
            <a:endParaRPr lang="ru-RU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8" name="Стрелка: вправо 21"/>
          <p:cNvSpPr/>
          <p:nvPr/>
        </p:nvSpPr>
        <p:spPr>
          <a:xfrm>
            <a:off x="568440" y="681120"/>
            <a:ext cx="302040" cy="3211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17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rgbClr val="5177F8"/>
              </a:solidFill>
              <a:uFillTx/>
              <a:latin typeface="Century Gothic"/>
            </a:endParaRPr>
          </a:p>
        </p:txBody>
      </p:sp>
      <p:sp>
        <p:nvSpPr>
          <p:cNvPr id="299" name="Прямоугольник: скругленные углы 22"/>
          <p:cNvSpPr/>
          <p:nvPr/>
        </p:nvSpPr>
        <p:spPr>
          <a:xfrm>
            <a:off x="568440" y="1135080"/>
            <a:ext cx="3133440" cy="387360"/>
          </a:xfrm>
          <a:prstGeom prst="roundRect">
            <a:avLst>
              <a:gd name="adj" fmla="val 50000"/>
            </a:avLst>
          </a:prstGeom>
          <a:noFill/>
          <a:ln>
            <a:solidFill>
              <a:srgbClr val="517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4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Задачи</a:t>
            </a:r>
            <a:endParaRPr lang="ru-RU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0" name="Прямоугольник: скругленные углы 23"/>
          <p:cNvSpPr/>
          <p:nvPr/>
        </p:nvSpPr>
        <p:spPr>
          <a:xfrm>
            <a:off x="3959280" y="1135080"/>
            <a:ext cx="3494880" cy="387360"/>
          </a:xfrm>
          <a:prstGeom prst="roundRect">
            <a:avLst>
              <a:gd name="adj" fmla="val 50000"/>
            </a:avLst>
          </a:prstGeom>
          <a:noFill/>
          <a:ln>
            <a:solidFill>
              <a:srgbClr val="517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4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Инструменты</a:t>
            </a:r>
            <a:endParaRPr lang="ru-RU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1" name="Текст 13"/>
          <p:cNvSpPr/>
          <p:nvPr/>
        </p:nvSpPr>
        <p:spPr>
          <a:xfrm>
            <a:off x="683410" y="5375231"/>
            <a:ext cx="13402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8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70%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2" name="Текст 13"/>
          <p:cNvSpPr/>
          <p:nvPr/>
        </p:nvSpPr>
        <p:spPr>
          <a:xfrm>
            <a:off x="698400" y="4183920"/>
            <a:ext cx="27968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73 %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3" name="Текст 14"/>
          <p:cNvSpPr/>
          <p:nvPr/>
        </p:nvSpPr>
        <p:spPr>
          <a:xfrm>
            <a:off x="698400" y="4542480"/>
            <a:ext cx="2599436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000" b="1" dirty="0">
                <a:solidFill>
                  <a:schemeClr val="lt1"/>
                </a:solidFill>
                <a:latin typeface="Verdana"/>
                <a:ea typeface="Verdana"/>
              </a:rPr>
              <a:t>Показатель индекса качества жизни «Удовлетворенность» жизнью в городе</a:t>
            </a:r>
          </a:p>
        </p:txBody>
      </p:sp>
      <p:pic>
        <p:nvPicPr>
          <p:cNvPr id="304" name="Рисунок 1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389400" y="4984200"/>
            <a:ext cx="1399680" cy="150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5" name="Текст 14"/>
          <p:cNvSpPr/>
          <p:nvPr/>
        </p:nvSpPr>
        <p:spPr>
          <a:xfrm>
            <a:off x="698400" y="5805832"/>
            <a:ext cx="2674387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0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Жителей пользуются системой «Умный город»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B6AB114-453B-D44E-1005-C465104B3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5" t="23049" r="19734" b="10945"/>
          <a:stretch>
            <a:fillRect/>
          </a:stretch>
        </p:blipFill>
        <p:spPr bwMode="auto">
          <a:xfrm>
            <a:off x="7644983" y="683767"/>
            <a:ext cx="3770298" cy="5904410"/>
          </a:xfrm>
          <a:prstGeom prst="roundRect">
            <a:avLst>
              <a:gd name="adj" fmla="val 8517"/>
            </a:avLst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Рисунок 21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 rot="10800000">
            <a:off x="-1562400" y="4603680"/>
            <a:ext cx="5892840" cy="5307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7" name="Рисунок 18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 rot="20700000">
            <a:off x="-2433240" y="-1719000"/>
            <a:ext cx="5045760" cy="4536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8" name="Рисунок 8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4492440" y="5439240"/>
            <a:ext cx="1216800" cy="1087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9" name="Заголовок 4"/>
          <p:cNvSpPr/>
          <p:nvPr/>
        </p:nvSpPr>
        <p:spPr>
          <a:xfrm>
            <a:off x="860760" y="648000"/>
            <a:ext cx="3814560" cy="86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85000"/>
              </a:lnSpc>
            </a:pPr>
            <a:r>
              <a:rPr lang="ru-RU" sz="24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Вместе развиваем </a:t>
            </a:r>
            <a:br>
              <a:rPr sz="2400"/>
            </a:br>
            <a:r>
              <a:rPr lang="ru-RU" sz="24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родной город!</a:t>
            </a:r>
            <a:endParaRPr lang="ru-RU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10" name="Рисунок 3"/>
          <p:cNvPicPr/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>
          <a:xfrm>
            <a:off x="735120" y="5213160"/>
            <a:ext cx="4065840" cy="1361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11" name="Текст 14"/>
          <p:cNvSpPr/>
          <p:nvPr/>
        </p:nvSpPr>
        <p:spPr>
          <a:xfrm>
            <a:off x="860760" y="1334880"/>
            <a:ext cx="3043440" cy="86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000" b="1" u="none" strike="noStrike" dirty="0">
                <a:solidFill>
                  <a:srgbClr val="5177F8"/>
                </a:solidFill>
                <a:uFillTx/>
                <a:latin typeface="Verdana"/>
                <a:ea typeface="Verdana"/>
              </a:rPr>
              <a:t>Полезные ресурсы для жителей Билибино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2" name="Текст 9"/>
          <p:cNvSpPr/>
          <p:nvPr/>
        </p:nvSpPr>
        <p:spPr>
          <a:xfrm>
            <a:off x="528120" y="2553840"/>
            <a:ext cx="3600360" cy="209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71292" indent="-171292"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5177F8"/>
                </a:solidFill>
                <a:latin typeface="Verdana"/>
                <a:ea typeface="Verdana"/>
              </a:rPr>
              <a:t>Портал государственных услуг Российской Федерации </a:t>
            </a:r>
            <a:br>
              <a:rPr lang="ru-RU" sz="1000" b="1" dirty="0">
                <a:solidFill>
                  <a:srgbClr val="5177F8"/>
                </a:solidFill>
                <a:latin typeface="Verdana"/>
                <a:ea typeface="Verdana"/>
              </a:rPr>
            </a:br>
            <a:r>
              <a:rPr lang="en-US" sz="1000" b="1" u="sng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https://www.gosuslugi.ru/</a:t>
            </a:r>
            <a:endParaRPr lang="ru-RU" sz="1000" b="1" u="sng" dirty="0"/>
          </a:p>
          <a:p>
            <a:pPr marL="171292" indent="-171292">
              <a:buFont typeface="Arial" panose="020B0604020202020204" pitchFamily="34" charset="0"/>
              <a:buChar char="•"/>
            </a:pPr>
            <a:endParaRPr lang="ru-RU" sz="1000" b="1" u="sng" dirty="0">
              <a:solidFill>
                <a:srgbClr val="17AB2C"/>
              </a:solidFill>
              <a:effectLst/>
            </a:endParaRPr>
          </a:p>
          <a:p>
            <a:pPr marL="171292" indent="-171292"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5177F8"/>
                </a:solidFill>
                <a:latin typeface="Verdana"/>
                <a:ea typeface="Verdana"/>
              </a:rPr>
              <a:t>Портал «Госуслуги Дом»</a:t>
            </a:r>
            <a:r>
              <a:rPr lang="ru-RU" sz="1000" dirty="0">
                <a:solidFill>
                  <a:srgbClr val="17AB2C"/>
                </a:solidFill>
                <a:effectLst/>
              </a:rPr>
              <a:t> </a:t>
            </a:r>
            <a:r>
              <a:rPr lang="en-US" sz="1000" b="1" dirty="0"/>
              <a:t>https://</a:t>
            </a:r>
            <a:r>
              <a:rPr lang="en-US" sz="1000" b="1" dirty="0" err="1"/>
              <a:t>www.gosuslugi.ru</a:t>
            </a:r>
            <a:r>
              <a:rPr lang="en-US" sz="1000" b="1" dirty="0"/>
              <a:t>/landing/</a:t>
            </a:r>
            <a:r>
              <a:rPr lang="en-US" sz="1000" b="1" dirty="0" err="1"/>
              <a:t>mp_dom</a:t>
            </a:r>
            <a:endParaRPr lang="ru-RU" sz="1000" b="1" dirty="0">
              <a:effectLst/>
            </a:endParaRPr>
          </a:p>
        </p:txBody>
      </p:sp>
      <p:sp>
        <p:nvSpPr>
          <p:cNvPr id="313" name="Прямоугольник: скругленные углы 11"/>
          <p:cNvSpPr/>
          <p:nvPr/>
        </p:nvSpPr>
        <p:spPr>
          <a:xfrm>
            <a:off x="568440" y="2115000"/>
            <a:ext cx="3133440" cy="387360"/>
          </a:xfrm>
          <a:prstGeom prst="roundRect">
            <a:avLst>
              <a:gd name="adj" fmla="val 50000"/>
            </a:avLst>
          </a:prstGeom>
          <a:noFill/>
          <a:ln>
            <a:solidFill>
              <a:srgbClr val="517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4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Федеральные</a:t>
            </a:r>
            <a:endParaRPr lang="ru-RU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4" name="Прямоугольник: скругленные углы 12"/>
          <p:cNvSpPr/>
          <p:nvPr/>
        </p:nvSpPr>
        <p:spPr>
          <a:xfrm>
            <a:off x="3959280" y="2115000"/>
            <a:ext cx="3494880" cy="387360"/>
          </a:xfrm>
          <a:prstGeom prst="roundRect">
            <a:avLst>
              <a:gd name="adj" fmla="val 50000"/>
            </a:avLst>
          </a:prstGeom>
          <a:noFill/>
          <a:ln>
            <a:solidFill>
              <a:srgbClr val="517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4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Региональные</a:t>
            </a:r>
            <a:endParaRPr lang="ru-RU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5" name="Текст 9"/>
          <p:cNvSpPr/>
          <p:nvPr/>
        </p:nvSpPr>
        <p:spPr>
          <a:xfrm>
            <a:off x="3959280" y="2553840"/>
            <a:ext cx="3494880" cy="177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71292" indent="-171292"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5177F8"/>
                </a:solidFill>
                <a:latin typeface="Verdana"/>
                <a:ea typeface="Verdana"/>
              </a:rPr>
              <a:t>Карта жителя Чукотки</a:t>
            </a:r>
          </a:p>
          <a:p>
            <a:pPr marL="176213"/>
            <a:r>
              <a:rPr lang="en-US" sz="1000" b="1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https://chukotkacard.ru/</a:t>
            </a:r>
            <a:endParaRPr lang="ru-RU" sz="1000" b="1" dirty="0"/>
          </a:p>
          <a:p>
            <a:endParaRPr lang="ru-RU" sz="1000" dirty="0">
              <a:effectLst/>
            </a:endParaRPr>
          </a:p>
          <a:p>
            <a:pPr marL="171292" indent="-171292"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5177F8"/>
                </a:solidFill>
                <a:latin typeface="Verdana"/>
                <a:ea typeface="Verdana"/>
              </a:rPr>
              <a:t>ГКУ «МФЦ Чукотского автономного округа»</a:t>
            </a:r>
          </a:p>
          <a:p>
            <a:pPr marL="176213"/>
            <a:r>
              <a:rPr lang="en-US" sz="1000" b="1" u="sng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https://www.mfc87.ru/</a:t>
            </a:r>
            <a:endParaRPr lang="ru-RU" sz="1000" b="1" u="sng" dirty="0"/>
          </a:p>
          <a:p>
            <a:endParaRPr lang="ru-RU" sz="1000" b="1" dirty="0">
              <a:solidFill>
                <a:srgbClr val="17AB2C"/>
              </a:solidFill>
              <a:effectLst/>
            </a:endParaRPr>
          </a:p>
          <a:p>
            <a:pPr marL="171292" indent="-171292"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5177F8"/>
                </a:solidFill>
                <a:latin typeface="Verdana"/>
                <a:ea typeface="Verdana"/>
              </a:rPr>
              <a:t>Фонд развития Чукотки</a:t>
            </a:r>
          </a:p>
          <a:p>
            <a:pPr marL="176213"/>
            <a:r>
              <a:rPr lang="en-US" sz="1000" b="1" u="sng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https://fond87.ru/</a:t>
            </a:r>
            <a:endParaRPr lang="ru-RU" sz="1000" b="1" u="sng" dirty="0"/>
          </a:p>
          <a:p>
            <a:pPr marL="176213"/>
            <a:endParaRPr lang="ru-RU" sz="1000" b="1" u="sng" dirty="0">
              <a:solidFill>
                <a:srgbClr val="17AB2C"/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5177F8"/>
                </a:solidFill>
                <a:latin typeface="Verdana"/>
                <a:ea typeface="Verdana"/>
              </a:rPr>
              <a:t>Инвестиционный портал Чукотского автономного округа</a:t>
            </a:r>
          </a:p>
          <a:p>
            <a:pPr marL="176213"/>
            <a:r>
              <a:rPr lang="en-US" sz="1000" b="1" u="sng" dirty="0"/>
              <a:t>https://</a:t>
            </a:r>
            <a:r>
              <a:rPr lang="en-US" sz="1000" b="1" u="sng" dirty="0" err="1"/>
              <a:t>www.chukotka-invest.ru</a:t>
            </a:r>
            <a:r>
              <a:rPr lang="en-US" sz="1000" b="1" u="sng" dirty="0"/>
              <a:t>/</a:t>
            </a:r>
            <a:endParaRPr lang="ru-RU" sz="1000" b="1" u="sng" dirty="0"/>
          </a:p>
        </p:txBody>
      </p:sp>
      <p:sp>
        <p:nvSpPr>
          <p:cNvPr id="316" name="Прямоугольник: скругленные углы 14"/>
          <p:cNvSpPr/>
          <p:nvPr/>
        </p:nvSpPr>
        <p:spPr>
          <a:xfrm>
            <a:off x="7749000" y="2115000"/>
            <a:ext cx="3494880" cy="387360"/>
          </a:xfrm>
          <a:prstGeom prst="roundRect">
            <a:avLst>
              <a:gd name="adj" fmla="val 50000"/>
            </a:avLst>
          </a:prstGeom>
          <a:noFill/>
          <a:ln>
            <a:solidFill>
              <a:srgbClr val="517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4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Местные</a:t>
            </a:r>
            <a:endParaRPr lang="ru-RU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7" name="Текст 9"/>
          <p:cNvSpPr/>
          <p:nvPr/>
        </p:nvSpPr>
        <p:spPr>
          <a:xfrm>
            <a:off x="7749000" y="2553840"/>
            <a:ext cx="3494880" cy="127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71292" indent="-171292">
              <a:buFont typeface="Arial" panose="020B0604020202020204" pitchFamily="34" charset="0"/>
              <a:buChar char="•"/>
            </a:pPr>
            <a:r>
              <a:rPr lang="ru-RU" sz="1000" b="1" dirty="0" err="1">
                <a:solidFill>
                  <a:srgbClr val="5177F8"/>
                </a:solidFill>
                <a:latin typeface="Verdana"/>
                <a:ea typeface="Verdana"/>
              </a:rPr>
              <a:t>БиАЭС</a:t>
            </a:r>
            <a:endParaRPr lang="ru-RU" sz="1000" b="1" dirty="0">
              <a:solidFill>
                <a:srgbClr val="5177F8"/>
              </a:solidFill>
              <a:latin typeface="Verdana"/>
              <a:ea typeface="Verdana"/>
            </a:endParaRPr>
          </a:p>
          <a:p>
            <a:r>
              <a:rPr lang="en-US" sz="1000" b="1" dirty="0"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https://www.rosenergoatom.ru/stations_projects/sayt-bilibinskoy-aes/</a:t>
            </a:r>
            <a:endParaRPr lang="ru-RU" sz="1000" b="1" dirty="0"/>
          </a:p>
          <a:p>
            <a:endParaRPr lang="ru-RU" sz="1000" b="1" dirty="0">
              <a:solidFill>
                <a:srgbClr val="17AB2C"/>
              </a:solidFill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5177F8"/>
                </a:solidFill>
                <a:latin typeface="Verdana"/>
                <a:ea typeface="Verdana"/>
              </a:rPr>
              <a:t>ПАО «РусГидро» (</a:t>
            </a:r>
            <a:r>
              <a:rPr lang="ru-RU" sz="1000" b="1" dirty="0" err="1">
                <a:solidFill>
                  <a:srgbClr val="5177F8"/>
                </a:solidFill>
                <a:latin typeface="Verdana"/>
                <a:ea typeface="Verdana"/>
              </a:rPr>
              <a:t>Чукотэнерго</a:t>
            </a:r>
            <a:r>
              <a:rPr lang="ru-RU" sz="1000" b="1" dirty="0">
                <a:solidFill>
                  <a:srgbClr val="5177F8"/>
                </a:solidFill>
                <a:latin typeface="Verdana"/>
                <a:ea typeface="Verdana"/>
              </a:rPr>
              <a:t>)</a:t>
            </a:r>
          </a:p>
          <a:p>
            <a:r>
              <a:rPr lang="en-US" sz="1000" b="1" dirty="0">
                <a:effectLst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https://www.chukotenergo.ru/</a:t>
            </a:r>
            <a:endParaRPr lang="ru-RU" sz="1000" b="1" dirty="0">
              <a:effectLst/>
            </a:endParaRPr>
          </a:p>
          <a:p>
            <a:endParaRPr lang="ru-RU" sz="1000" b="1" dirty="0">
              <a:solidFill>
                <a:srgbClr val="17AB2C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5177F8"/>
                </a:solidFill>
                <a:latin typeface="Verdana"/>
                <a:ea typeface="Verdana"/>
              </a:rPr>
              <a:t>ООО Горнодобывающая компания «</a:t>
            </a:r>
            <a:r>
              <a:rPr lang="ru-RU" sz="1000" b="1" dirty="0" err="1">
                <a:solidFill>
                  <a:srgbClr val="5177F8"/>
                </a:solidFill>
                <a:latin typeface="Verdana"/>
                <a:ea typeface="Verdana"/>
              </a:rPr>
              <a:t>Баимская</a:t>
            </a:r>
            <a:r>
              <a:rPr lang="ru-RU" sz="1000" b="1" dirty="0">
                <a:solidFill>
                  <a:srgbClr val="5177F8"/>
                </a:solidFill>
                <a:latin typeface="Verdana"/>
                <a:ea typeface="Verdana"/>
              </a:rPr>
              <a:t>»</a:t>
            </a:r>
          </a:p>
          <a:p>
            <a:r>
              <a:rPr lang="en-US" sz="1000" b="1" dirty="0">
                <a:latin typeface="Verdana"/>
                <a:ea typeface="Verdana"/>
              </a:rPr>
              <a:t>https://</a:t>
            </a:r>
            <a:r>
              <a:rPr lang="en-US" sz="1000" b="1" dirty="0" err="1">
                <a:latin typeface="Verdana"/>
                <a:ea typeface="Verdana"/>
              </a:rPr>
              <a:t>baimskaya.ru</a:t>
            </a:r>
            <a:r>
              <a:rPr lang="en-US" sz="1000" b="1" dirty="0">
                <a:latin typeface="Verdana"/>
                <a:ea typeface="Verdana"/>
              </a:rPr>
              <a:t>/</a:t>
            </a:r>
            <a:endParaRPr lang="ru-RU" sz="1000" b="1" dirty="0">
              <a:latin typeface="Verdana"/>
              <a:ea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Рисунок 22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-1045050" y="-748003"/>
            <a:ext cx="4933440" cy="4448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9" name="Рисунок 21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6221225" y="-433210"/>
            <a:ext cx="652932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0" name="Рисунок 14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 rot="16200000">
            <a:off x="-1821240" y="-32760"/>
            <a:ext cx="5045760" cy="4536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1" name="Рисунок 2" descr="Изображение выглядит как круг, снимок экрана, Графика, Цвет электрик&#10;&#10;Контент, сгенерированный ИИ, может содержать ошибки."/>
          <p:cNvPicPr/>
          <p:nvPr/>
        </p:nvPicPr>
        <p:blipFill>
          <a:blip r:embed="rId8"/>
          <a:stretch/>
        </p:blipFill>
        <p:spPr>
          <a:xfrm>
            <a:off x="508680" y="398880"/>
            <a:ext cx="3176280" cy="1394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2" name="TextBox 3"/>
          <p:cNvSpPr/>
          <p:nvPr/>
        </p:nvSpPr>
        <p:spPr>
          <a:xfrm>
            <a:off x="508680" y="1867320"/>
            <a:ext cx="6372720" cy="13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800" b="1" u="none" strike="noStrike">
                <a:solidFill>
                  <a:schemeClr val="lt1"/>
                </a:solidFill>
                <a:uFillTx/>
                <a:latin typeface="Unbounded Black"/>
              </a:rPr>
              <a:t>ГОРДОСТЬ</a:t>
            </a:r>
            <a:endParaRPr lang="ru-RU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800" b="1" u="none" strike="noStrike">
                <a:solidFill>
                  <a:schemeClr val="lt1"/>
                </a:solidFill>
                <a:uFillTx/>
                <a:latin typeface="Unbounded Black"/>
              </a:rPr>
              <a:t>ВДОХНОВЕНИЕ</a:t>
            </a:r>
            <a:endParaRPr lang="ru-RU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800" b="1" u="none" strike="noStrike">
                <a:solidFill>
                  <a:schemeClr val="lt1"/>
                </a:solidFill>
                <a:uFillTx/>
                <a:latin typeface="Unbounded Black"/>
              </a:rPr>
              <a:t>МЕЧТА!</a:t>
            </a:r>
            <a:endParaRPr lang="ru-RU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3" name="Прямоугольник: скругленные углы 4"/>
          <p:cNvSpPr/>
          <p:nvPr/>
        </p:nvSpPr>
        <p:spPr>
          <a:xfrm>
            <a:off x="568440" y="3252240"/>
            <a:ext cx="3343320" cy="3275640"/>
          </a:xfrm>
          <a:prstGeom prst="roundRect">
            <a:avLst>
              <a:gd name="adj" fmla="val 11500"/>
            </a:avLst>
          </a:prstGeom>
          <a:solidFill>
            <a:srgbClr val="193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324" name="Прямоугольник 5"/>
          <p:cNvSpPr/>
          <p:nvPr/>
        </p:nvSpPr>
        <p:spPr>
          <a:xfrm>
            <a:off x="1614960" y="3374640"/>
            <a:ext cx="110988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400" b="1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История</a:t>
            </a:r>
            <a:endParaRPr lang="ru-RU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5" name="Текст 9"/>
          <p:cNvSpPr/>
          <p:nvPr/>
        </p:nvSpPr>
        <p:spPr>
          <a:xfrm>
            <a:off x="701640" y="3795840"/>
            <a:ext cx="2982600" cy="237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Verdana"/>
                <a:ea typeface="Verdana"/>
              </a:rPr>
              <a:t>В 1955 году в долине реки </a:t>
            </a:r>
            <a:r>
              <a:rPr lang="ru-RU" sz="1000" dirty="0" err="1">
                <a:solidFill>
                  <a:schemeClr val="lt1"/>
                </a:solidFill>
                <a:latin typeface="Verdana"/>
                <a:ea typeface="Verdana"/>
              </a:rPr>
              <a:t>Каральвеем</a:t>
            </a:r>
            <a:r>
              <a:rPr lang="ru-RU" sz="1000" dirty="0">
                <a:solidFill>
                  <a:schemeClr val="lt1"/>
                </a:solidFill>
                <a:latin typeface="Verdana"/>
                <a:ea typeface="Verdana"/>
              </a:rPr>
              <a:t> геологами было обнаружено первое россыпное золото, началось строительство базы золотодобытчиков </a:t>
            </a:r>
            <a:r>
              <a:rPr lang="ru-RU" sz="1000" dirty="0" err="1">
                <a:solidFill>
                  <a:schemeClr val="lt1"/>
                </a:solidFill>
                <a:latin typeface="Verdana"/>
                <a:ea typeface="Verdana"/>
              </a:rPr>
              <a:t>Каральвеем</a:t>
            </a:r>
            <a:r>
              <a:rPr lang="ru-RU" sz="1000" dirty="0">
                <a:solidFill>
                  <a:schemeClr val="lt1"/>
                </a:solidFill>
                <a:latin typeface="Verdana"/>
                <a:ea typeface="Verdana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Verdana"/>
                <a:ea typeface="Verdana"/>
              </a:rPr>
              <a:t>10 февраля 1956 года решением исполкома территория переименована в Билибино, в честь первооткрывателя «Золотой Колымы» — геолога Юрия Александровича Билибина.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Verdana"/>
                <a:ea typeface="Verdana"/>
              </a:rPr>
              <a:t>28 июня 1993 года присвоение Билибино статуса «города».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00" dirty="0">
              <a:solidFill>
                <a:schemeClr val="lt1"/>
              </a:solidFill>
              <a:latin typeface="Verdana"/>
              <a:ea typeface="Verdana"/>
            </a:endParaRPr>
          </a:p>
        </p:txBody>
      </p:sp>
      <p:sp>
        <p:nvSpPr>
          <p:cNvPr id="326" name="Прямоугольник: скругленные углы 8"/>
          <p:cNvSpPr/>
          <p:nvPr/>
        </p:nvSpPr>
        <p:spPr>
          <a:xfrm>
            <a:off x="4047120" y="3252240"/>
            <a:ext cx="4097880" cy="3275640"/>
          </a:xfrm>
          <a:prstGeom prst="roundRect">
            <a:avLst>
              <a:gd name="adj" fmla="val 11500"/>
            </a:avLst>
          </a:prstGeom>
          <a:solidFill>
            <a:srgbClr val="193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327" name="Прямоугольник 9"/>
          <p:cNvSpPr/>
          <p:nvPr/>
        </p:nvSpPr>
        <p:spPr>
          <a:xfrm>
            <a:off x="5088887" y="3374640"/>
            <a:ext cx="2013991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4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Ключевые факты</a:t>
            </a:r>
            <a:endParaRPr lang="ru-RU" sz="1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8" name="Текст 9"/>
          <p:cNvSpPr/>
          <p:nvPr/>
        </p:nvSpPr>
        <p:spPr>
          <a:xfrm>
            <a:off x="4180320" y="3795840"/>
            <a:ext cx="3850920" cy="273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7145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Verdana"/>
                <a:ea typeface="Verdana"/>
              </a:rPr>
              <a:t>174 тыс. км2 площадь Билибинского района;</a:t>
            </a:r>
          </a:p>
          <a:p>
            <a:pPr marL="17145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Verdana"/>
                <a:ea typeface="Verdana"/>
              </a:rPr>
              <a:t>7,4 тыс. чел. население Билибинского МР;</a:t>
            </a:r>
          </a:p>
          <a:p>
            <a:pPr marL="17145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Verdana"/>
                <a:ea typeface="Verdana"/>
              </a:rPr>
              <a:t>25,2 % доля ВГП Билибинского района в ВРП Чукотского АО в 2021 г.;</a:t>
            </a:r>
          </a:p>
          <a:p>
            <a:pPr marL="17145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Verdana"/>
                <a:ea typeface="Verdana"/>
              </a:rPr>
              <a:t>34,2 млрд руб. объем ВГП Билибинского района в 2021 г.;</a:t>
            </a:r>
          </a:p>
          <a:p>
            <a:pPr marL="17145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Verdana"/>
                <a:ea typeface="Verdana"/>
              </a:rPr>
              <a:t>147 тыс. руб. средняя заработная плата по крупным и средним организациям в 2022 г.</a:t>
            </a:r>
          </a:p>
        </p:txBody>
      </p:sp>
      <p:sp>
        <p:nvSpPr>
          <p:cNvPr id="329" name="Прямоугольник: скругленные углы 16"/>
          <p:cNvSpPr/>
          <p:nvPr/>
        </p:nvSpPr>
        <p:spPr>
          <a:xfrm>
            <a:off x="8278920" y="3252240"/>
            <a:ext cx="3343320" cy="3275640"/>
          </a:xfrm>
          <a:prstGeom prst="roundRect">
            <a:avLst>
              <a:gd name="adj" fmla="val 11500"/>
            </a:avLst>
          </a:prstGeom>
          <a:solidFill>
            <a:srgbClr val="193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330" name="Прямоугольник 17"/>
          <p:cNvSpPr/>
          <p:nvPr/>
        </p:nvSpPr>
        <p:spPr>
          <a:xfrm>
            <a:off x="8608320" y="3374640"/>
            <a:ext cx="26409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400" b="1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Настоящее и будущее</a:t>
            </a:r>
            <a:endParaRPr lang="ru-RU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1" name="Текст 9"/>
          <p:cNvSpPr/>
          <p:nvPr/>
        </p:nvSpPr>
        <p:spPr>
          <a:xfrm>
            <a:off x="8412480" y="3795840"/>
            <a:ext cx="2982600" cy="273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7145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Verdana"/>
                <a:ea typeface="Verdana"/>
              </a:rPr>
              <a:t>Реализация мастер-плана Чаун-Билибинской агломерации;</a:t>
            </a:r>
          </a:p>
          <a:p>
            <a:pPr marL="17145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Verdana"/>
                <a:ea typeface="Verdana"/>
              </a:rPr>
              <a:t>Строительство волоконно-оптической линии связи;</a:t>
            </a:r>
          </a:p>
          <a:p>
            <a:pPr marL="17145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Verdana"/>
                <a:ea typeface="Verdana"/>
              </a:rPr>
              <a:t>Реконструкция аэропорта и запуск новых маршрутов воздушного сообщения;</a:t>
            </a:r>
          </a:p>
          <a:p>
            <a:pPr marL="17145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Verdana"/>
                <a:ea typeface="Verdana"/>
              </a:rPr>
              <a:t>Освоение месторождения Песчанка и строительство </a:t>
            </a:r>
            <a:r>
              <a:rPr lang="ru-RU" sz="1000" dirty="0" err="1">
                <a:solidFill>
                  <a:schemeClr val="lt1"/>
                </a:solidFill>
                <a:latin typeface="Verdana"/>
                <a:ea typeface="Verdana"/>
              </a:rPr>
              <a:t>Баимского</a:t>
            </a:r>
            <a:r>
              <a:rPr lang="ru-RU" sz="1000" dirty="0">
                <a:solidFill>
                  <a:schemeClr val="lt1"/>
                </a:solidFill>
                <a:latin typeface="Verdana"/>
                <a:ea typeface="Verdana"/>
              </a:rPr>
              <a:t> ГОК;</a:t>
            </a:r>
          </a:p>
          <a:p>
            <a:pPr marL="17145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lt1"/>
                </a:solidFill>
                <a:latin typeface="Verdana"/>
                <a:ea typeface="Verdana"/>
              </a:rPr>
              <a:t>Освоение золоторудного месторождения «Клен».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Рисунок 40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143840" y="1311840"/>
            <a:ext cx="6389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389880" y="796680"/>
            <a:ext cx="8075160" cy="263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914400">
              <a:lnSpc>
                <a:spcPct val="85000"/>
              </a:lnSpc>
              <a:buNone/>
            </a:pPr>
            <a:r>
              <a:rPr lang="ru-RU" sz="4800" b="1" u="none" strike="noStrike">
                <a:solidFill>
                  <a:schemeClr val="lt1"/>
                </a:solidFill>
                <a:uFillTx/>
                <a:latin typeface="Unbounded Black"/>
                <a:ea typeface="Verdana"/>
              </a:rPr>
              <a:t>ДАВАЙТЕ РАЗВИВАТЬ РОДНОЙ ГОРОД ВМЕСТЕ!</a:t>
            </a:r>
            <a:endParaRPr lang="ru-RU" sz="4800" b="0" u="none" strike="noStrike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334" name="Текст 9"/>
          <p:cNvSpPr/>
          <p:nvPr/>
        </p:nvSpPr>
        <p:spPr>
          <a:xfrm>
            <a:off x="254968" y="5288476"/>
            <a:ext cx="4303440" cy="184684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000" b="1" dirty="0">
                <a:solidFill>
                  <a:schemeClr val="lt1"/>
                </a:solidFill>
                <a:latin typeface="Verdana"/>
                <a:ea typeface="Verdana"/>
              </a:rPr>
              <a:t>Телефон 8 (42738) 2-35-01</a:t>
            </a:r>
          </a:p>
          <a:p>
            <a:r>
              <a:rPr lang="en-US" sz="1000" b="1" dirty="0">
                <a:solidFill>
                  <a:schemeClr val="lt1"/>
                </a:solidFill>
                <a:latin typeface="Verdana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https://bilchao.ru/</a:t>
            </a:r>
            <a:r>
              <a:rPr lang="ru-RU" sz="1000" b="1" dirty="0">
                <a:solidFill>
                  <a:schemeClr val="lt1"/>
                </a:solidFill>
                <a:latin typeface="Verdana"/>
                <a:ea typeface="Verdana"/>
              </a:rPr>
              <a:t> </a:t>
            </a:r>
          </a:p>
          <a:p>
            <a:endParaRPr lang="ru-RU" sz="1000" b="1" dirty="0">
              <a:solidFill>
                <a:schemeClr val="lt1"/>
              </a:solidFill>
              <a:latin typeface="Verdana"/>
              <a:ea typeface="Verdana"/>
            </a:endParaRPr>
          </a:p>
          <a:p>
            <a:r>
              <a:rPr lang="ru-RU" sz="1000" b="1" dirty="0">
                <a:solidFill>
                  <a:schemeClr val="lt1"/>
                </a:solidFill>
                <a:latin typeface="Verdana"/>
                <a:ea typeface="Verdana"/>
              </a:rPr>
              <a:t>Сафонов Евгений Зиновьевич</a:t>
            </a:r>
          </a:p>
          <a:p>
            <a:r>
              <a:rPr lang="en-US" sz="1000" b="1" dirty="0">
                <a:solidFill>
                  <a:schemeClr val="lt1"/>
                </a:solidFill>
                <a:latin typeface="Verdana"/>
                <a:ea typeface="Verdana"/>
              </a:rPr>
              <a:t>https://</a:t>
            </a:r>
            <a:r>
              <a:rPr lang="en-US" sz="1000" b="1" dirty="0" err="1">
                <a:solidFill>
                  <a:schemeClr val="lt1"/>
                </a:solidFill>
                <a:latin typeface="Verdana"/>
                <a:ea typeface="Verdana"/>
              </a:rPr>
              <a:t>t.me</a:t>
            </a:r>
            <a:r>
              <a:rPr lang="en-US" sz="1000" b="1" dirty="0">
                <a:solidFill>
                  <a:schemeClr val="lt1"/>
                </a:solidFill>
                <a:latin typeface="Verdana"/>
                <a:ea typeface="Verdana"/>
              </a:rPr>
              <a:t>/</a:t>
            </a:r>
            <a:r>
              <a:rPr lang="en-US" sz="1000" b="1" dirty="0" err="1">
                <a:solidFill>
                  <a:schemeClr val="lt1"/>
                </a:solidFill>
                <a:latin typeface="Verdana"/>
                <a:ea typeface="Verdana"/>
              </a:rPr>
              <a:t>safonov_bilibino</a:t>
            </a:r>
            <a:endParaRPr lang="ru-RU" sz="1000" b="1" dirty="0">
              <a:solidFill>
                <a:schemeClr val="lt1"/>
              </a:solidFill>
              <a:latin typeface="Verdana"/>
              <a:ea typeface="Verdana"/>
            </a:endParaRPr>
          </a:p>
          <a:p>
            <a:pPr>
              <a:lnSpc>
                <a:spcPct val="90000"/>
              </a:lnSpc>
              <a:spcBef>
                <a:spcPts val="700"/>
              </a:spcBef>
              <a:tabLst>
                <a:tab pos="0" algn="l"/>
              </a:tabLst>
            </a:pPr>
            <a:r>
              <a:rPr lang="ru-RU" sz="1000" b="1" dirty="0">
                <a:solidFill>
                  <a:schemeClr val="lt1"/>
                </a:solidFill>
                <a:latin typeface="Verdana"/>
                <a:ea typeface="Verdana"/>
              </a:rPr>
              <a:t>689400, Чукотский автономный округ, г. Билибино, ул. Курчатова, д. 6</a:t>
            </a:r>
          </a:p>
          <a:p>
            <a:pPr defTabSz="914400">
              <a:lnSpc>
                <a:spcPct val="90000"/>
              </a:lnSpc>
              <a:spcBef>
                <a:spcPts val="700"/>
              </a:spcBef>
              <a:tabLst>
                <a:tab pos="0" algn="l"/>
              </a:tabLst>
            </a:pP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5" name="Скругленный прямоугольник 1"/>
          <p:cNvSpPr/>
          <p:nvPr/>
        </p:nvSpPr>
        <p:spPr>
          <a:xfrm>
            <a:off x="6316920" y="4156920"/>
            <a:ext cx="1723320" cy="5835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1" u="none" strike="noStrike">
              <a:solidFill>
                <a:srgbClr val="5177F8"/>
              </a:solidFill>
              <a:uFillTx/>
              <a:latin typeface="Verdana"/>
              <a:ea typeface="Verdana"/>
            </a:endParaRPr>
          </a:p>
        </p:txBody>
      </p:sp>
      <p:sp>
        <p:nvSpPr>
          <p:cNvPr id="336" name="Текст 10"/>
          <p:cNvSpPr/>
          <p:nvPr/>
        </p:nvSpPr>
        <p:spPr>
          <a:xfrm>
            <a:off x="6316920" y="4156920"/>
            <a:ext cx="1723320" cy="58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18000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3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#Инновации</a:t>
            </a:r>
            <a:endParaRPr lang="ru-RU" sz="13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7" name="Скругленный прямоугольник 2"/>
          <p:cNvSpPr/>
          <p:nvPr/>
        </p:nvSpPr>
        <p:spPr>
          <a:xfrm>
            <a:off x="5249880" y="3429000"/>
            <a:ext cx="1569240" cy="5835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rgbClr val="5177F8"/>
              </a:solidFill>
              <a:uFillTx/>
              <a:latin typeface="Century Gothic"/>
            </a:endParaRPr>
          </a:p>
        </p:txBody>
      </p:sp>
      <p:sp>
        <p:nvSpPr>
          <p:cNvPr id="338" name="Текст 10"/>
          <p:cNvSpPr/>
          <p:nvPr/>
        </p:nvSpPr>
        <p:spPr>
          <a:xfrm>
            <a:off x="5249880" y="3429000"/>
            <a:ext cx="1569240" cy="58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18000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3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#Будущее</a:t>
            </a:r>
            <a:endParaRPr lang="ru-RU" sz="13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9" name="Скругленный прямоугольник 4"/>
          <p:cNvSpPr/>
          <p:nvPr/>
        </p:nvSpPr>
        <p:spPr>
          <a:xfrm>
            <a:off x="6935040" y="3429000"/>
            <a:ext cx="1292760" cy="5835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340" name="Текст 10"/>
          <p:cNvSpPr/>
          <p:nvPr/>
        </p:nvSpPr>
        <p:spPr>
          <a:xfrm>
            <a:off x="6935040" y="3429000"/>
            <a:ext cx="1292760" cy="58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18000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300" b="1" u="none" strike="noStrike">
                <a:solidFill>
                  <a:schemeClr val="accent6"/>
                </a:solidFill>
                <a:uFillTx/>
                <a:latin typeface="Verdana"/>
                <a:ea typeface="Verdana"/>
              </a:rPr>
              <a:t>#Люди</a:t>
            </a:r>
            <a:endParaRPr lang="ru-RU" sz="13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1" name="Скругленный прямоугольник 8"/>
          <p:cNvSpPr/>
          <p:nvPr/>
        </p:nvSpPr>
        <p:spPr>
          <a:xfrm>
            <a:off x="8356320" y="3429000"/>
            <a:ext cx="1334160" cy="5835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342" name="Текст 10"/>
          <p:cNvSpPr/>
          <p:nvPr/>
        </p:nvSpPr>
        <p:spPr>
          <a:xfrm>
            <a:off x="8356320" y="3429000"/>
            <a:ext cx="1334160" cy="58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18000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300" b="1" u="none" strike="noStrike">
                <a:solidFill>
                  <a:schemeClr val="accent6"/>
                </a:solidFill>
                <a:uFillTx/>
                <a:latin typeface="Verdana"/>
                <a:ea typeface="Verdana"/>
              </a:rPr>
              <a:t>#Семья</a:t>
            </a:r>
            <a:endParaRPr lang="ru-RU" sz="13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3" name="Скругленный прямоугольник 11"/>
          <p:cNvSpPr/>
          <p:nvPr/>
        </p:nvSpPr>
        <p:spPr>
          <a:xfrm>
            <a:off x="8162640" y="4156920"/>
            <a:ext cx="1630440" cy="5835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rgbClr val="5177F8"/>
              </a:solidFill>
              <a:uFillTx/>
              <a:latin typeface="Century Gothic"/>
            </a:endParaRPr>
          </a:p>
        </p:txBody>
      </p:sp>
      <p:sp>
        <p:nvSpPr>
          <p:cNvPr id="344" name="Текст 10"/>
          <p:cNvSpPr/>
          <p:nvPr/>
        </p:nvSpPr>
        <p:spPr>
          <a:xfrm>
            <a:off x="8162640" y="4156920"/>
            <a:ext cx="1630440" cy="58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18000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3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#Развитие</a:t>
            </a:r>
            <a:endParaRPr lang="ru-RU" sz="13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5" name="Скругленный прямоугольник 14"/>
          <p:cNvSpPr/>
          <p:nvPr/>
        </p:nvSpPr>
        <p:spPr>
          <a:xfrm>
            <a:off x="9912240" y="4156920"/>
            <a:ext cx="1944360" cy="5835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rgbClr val="5177F8"/>
              </a:solidFill>
              <a:uFillTx/>
              <a:latin typeface="Century Gothic"/>
            </a:endParaRPr>
          </a:p>
        </p:txBody>
      </p:sp>
      <p:sp>
        <p:nvSpPr>
          <p:cNvPr id="346" name="Текст 10"/>
          <p:cNvSpPr/>
          <p:nvPr/>
        </p:nvSpPr>
        <p:spPr>
          <a:xfrm>
            <a:off x="9912240" y="4156920"/>
            <a:ext cx="1944360" cy="58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18000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3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#Стабильность</a:t>
            </a:r>
            <a:endParaRPr lang="ru-RU" sz="13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7" name="Скругленный прямоугольник 17"/>
          <p:cNvSpPr/>
          <p:nvPr/>
        </p:nvSpPr>
        <p:spPr>
          <a:xfrm>
            <a:off x="9808560" y="3429000"/>
            <a:ext cx="1793520" cy="5835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1" u="none" strike="noStrike">
              <a:solidFill>
                <a:schemeClr val="accent4"/>
              </a:solidFill>
              <a:uFillTx/>
              <a:latin typeface="Verdana"/>
              <a:ea typeface="Verdana"/>
            </a:endParaRPr>
          </a:p>
        </p:txBody>
      </p:sp>
      <p:sp>
        <p:nvSpPr>
          <p:cNvPr id="348" name="Текст 10"/>
          <p:cNvSpPr/>
          <p:nvPr/>
        </p:nvSpPr>
        <p:spPr>
          <a:xfrm>
            <a:off x="9808560" y="3429000"/>
            <a:ext cx="1793520" cy="58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180000" bIns="0" anchor="ctr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3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#Уверенность</a:t>
            </a:r>
            <a:endParaRPr lang="ru-RU" sz="13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49" name="Рисунок 46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3686040" y="3174840"/>
            <a:ext cx="2009520" cy="16761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Прямоугольник: скругленные углы 2"/>
          <p:cNvSpPr/>
          <p:nvPr/>
        </p:nvSpPr>
        <p:spPr>
          <a:xfrm>
            <a:off x="227160" y="1162080"/>
            <a:ext cx="5868360" cy="5086080"/>
          </a:xfrm>
          <a:prstGeom prst="roundRect">
            <a:avLst>
              <a:gd name="adj" fmla="val 8270"/>
            </a:avLst>
          </a:prstGeom>
          <a:noFill/>
          <a:ln w="19050">
            <a:solidFill>
              <a:srgbClr val="517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155" name="Прямоугольник: скругленные углы 3"/>
          <p:cNvSpPr/>
          <p:nvPr/>
        </p:nvSpPr>
        <p:spPr>
          <a:xfrm>
            <a:off x="488880" y="1038240"/>
            <a:ext cx="5954400" cy="4955040"/>
          </a:xfrm>
          <a:prstGeom prst="roundRect">
            <a:avLst>
              <a:gd name="adj" fmla="val 5518"/>
            </a:avLst>
          </a:prstGeom>
          <a:solidFill>
            <a:srgbClr val="1F4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159" name="Заголовок 7"/>
          <p:cNvSpPr/>
          <p:nvPr/>
        </p:nvSpPr>
        <p:spPr>
          <a:xfrm>
            <a:off x="6514560" y="1284120"/>
            <a:ext cx="5222738" cy="446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85000"/>
              </a:lnSpc>
            </a:pPr>
            <a:r>
              <a:rPr lang="ru-RU" sz="6600" b="1" u="none" strike="noStrike" dirty="0">
                <a:solidFill>
                  <a:schemeClr val="lt1"/>
                </a:solidFill>
                <a:uFillTx/>
                <a:latin typeface="Unbounded Black"/>
                <a:ea typeface="Verdana"/>
              </a:rPr>
              <a:t>Центр экономического роста Чукотки</a:t>
            </a:r>
            <a:endParaRPr lang="ru-RU" sz="66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0" name="Прямоугольный треугольник 4"/>
          <p:cNvSpPr/>
          <p:nvPr/>
        </p:nvSpPr>
        <p:spPr>
          <a:xfrm rot="13500000">
            <a:off x="6099120" y="4695840"/>
            <a:ext cx="704520" cy="704520"/>
          </a:xfrm>
          <a:prstGeom prst="rtTriangle">
            <a:avLst/>
          </a:prstGeom>
          <a:solidFill>
            <a:srgbClr val="1F4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161" name="Текст 5"/>
          <p:cNvSpPr/>
          <p:nvPr/>
        </p:nvSpPr>
        <p:spPr>
          <a:xfrm>
            <a:off x="838252" y="2913880"/>
            <a:ext cx="5262745" cy="290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100" dirty="0">
                <a:solidFill>
                  <a:schemeClr val="lt1"/>
                </a:solidFill>
                <a:latin typeface="Verdana"/>
                <a:ea typeface="Verdana"/>
              </a:rPr>
              <a:t>Миссия Билибинского района – стать центром экономического роста Чукотки и всей Восточной Арктики, местом, где планирование перемен определяет будущее развитие всего региона. </a:t>
            </a:r>
          </a:p>
          <a:p>
            <a:pPr algn="just"/>
            <a:endParaRPr lang="ru-RU" sz="1100" dirty="0">
              <a:solidFill>
                <a:schemeClr val="lt1"/>
              </a:solidFill>
              <a:latin typeface="Verdana"/>
              <a:ea typeface="Verdana"/>
            </a:endParaRPr>
          </a:p>
          <a:p>
            <a:pPr algn="just"/>
            <a:r>
              <a:rPr lang="ru-RU" sz="1100" dirty="0">
                <a:solidFill>
                  <a:schemeClr val="lt1"/>
                </a:solidFill>
                <a:latin typeface="Verdana"/>
                <a:ea typeface="Verdana"/>
              </a:rPr>
              <a:t>Наша главная задача сегодня – повысить качество жизни в суровых климатических условиях. Все реализуемые и запланированные проекты соотносятся не только с региональными и национальными планами, но прежде всего — с запросами и потребностями жителей.</a:t>
            </a:r>
            <a:endParaRPr lang="ru-RU" sz="1100" dirty="0">
              <a:solidFill>
                <a:srgbClr val="000000"/>
              </a:solidFill>
              <a:latin typeface="Arial"/>
              <a:ea typeface="Verdana"/>
            </a:endParaRPr>
          </a:p>
          <a:p>
            <a:pPr algn="just"/>
            <a:endParaRPr lang="ru-RU" sz="1100" dirty="0">
              <a:solidFill>
                <a:schemeClr val="lt1"/>
              </a:solidFill>
              <a:latin typeface="Verdana"/>
              <a:ea typeface="Verdana"/>
            </a:endParaRPr>
          </a:p>
          <a:p>
            <a:pPr algn="just"/>
            <a:r>
              <a:rPr lang="ru-RU" sz="1100" dirty="0">
                <a:solidFill>
                  <a:schemeClr val="lt1"/>
                </a:solidFill>
                <a:latin typeface="Verdana"/>
                <a:ea typeface="Verdana"/>
              </a:rPr>
              <a:t>Вместе с жителями мы провели большую работу, посвященную оценке и планированию изменений в Билибино – итог этой работы закреплен в мастер-плане, который описывает, как именно мы сделаем наш район местом для комфортной жизни, самореализации и устойчивого развития.</a:t>
            </a:r>
          </a:p>
        </p:txBody>
      </p:sp>
      <p:pic>
        <p:nvPicPr>
          <p:cNvPr id="162" name="Рисунок 6"/>
          <p:cNvPicPr/>
          <p:nvPr/>
        </p:nvPicPr>
        <p:blipFill>
          <a:blip r:embed="rId2"/>
          <a:stretch/>
        </p:blipFill>
        <p:spPr>
          <a:xfrm>
            <a:off x="911160" y="1466640"/>
            <a:ext cx="418680" cy="345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3" name="Текст 9"/>
          <p:cNvSpPr/>
          <p:nvPr/>
        </p:nvSpPr>
        <p:spPr>
          <a:xfrm>
            <a:off x="1096790" y="2042859"/>
            <a:ext cx="362700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r" defTabSz="914400">
              <a:lnSpc>
                <a:spcPct val="90000"/>
              </a:lnSpc>
              <a:tabLst>
                <a:tab pos="0" algn="l"/>
              </a:tabLst>
            </a:pPr>
            <a:r>
              <a:rPr lang="ru-RU" sz="10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Евгений Сафонов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r">
              <a:lnSpc>
                <a:spcPct val="90000"/>
              </a:lnSpc>
              <a:tabLst>
                <a:tab pos="0" algn="l"/>
              </a:tabLst>
            </a:pPr>
            <a:r>
              <a:rPr lang="ru-RU" sz="1000" b="1" dirty="0">
                <a:solidFill>
                  <a:schemeClr val="lt1"/>
                </a:solidFill>
                <a:latin typeface="Verdana"/>
                <a:ea typeface="Verdana"/>
              </a:rPr>
              <a:t>Глава Администрации муниципального образования Билибинский муниципальный район </a:t>
            </a:r>
          </a:p>
          <a:p>
            <a:pPr algn="r" defTabSz="914400">
              <a:lnSpc>
                <a:spcPct val="90000"/>
              </a:lnSpc>
              <a:tabLst>
                <a:tab pos="0" algn="l"/>
              </a:tabLst>
            </a:pPr>
            <a:endParaRPr lang="ru-RU" sz="1000" b="1" dirty="0">
              <a:solidFill>
                <a:schemeClr val="lt1"/>
              </a:solidFill>
              <a:latin typeface="Verdana"/>
              <a:ea typeface="Verdana"/>
            </a:endParaRPr>
          </a:p>
          <a:p>
            <a:pPr algn="r" defTabSz="914400">
              <a:lnSpc>
                <a:spcPct val="90000"/>
              </a:lnSpc>
              <a:tabLst>
                <a:tab pos="0" algn="l"/>
              </a:tabLst>
            </a:pP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" name="Рисунок 3" descr="Изображение выглядит как человек, одежда, Человеческое лицо, галсту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F7EC6E7-D792-C881-811C-0E62D0A520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850" t="8338" r="850" b="25339"/>
          <a:stretch>
            <a:fillRect/>
          </a:stretch>
        </p:blipFill>
        <p:spPr>
          <a:xfrm>
            <a:off x="4734079" y="1185563"/>
            <a:ext cx="1536700" cy="1528763"/>
          </a:xfrm>
          <a:prstGeom prst="ellipse">
            <a:avLst/>
          </a:prstGeom>
        </p:spPr>
      </p:pic>
      <p:pic>
        <p:nvPicPr>
          <p:cNvPr id="5" name="Рисунок 21">
            <a:extLst>
              <a:ext uri="{FF2B5EF4-FFF2-40B4-BE49-F238E27FC236}">
                <a16:creationId xmlns:a16="http://schemas.microsoft.com/office/drawing/2014/main" id="{F01356A1-CD09-A87D-9A99-13123E9B4063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7270536" y="1695393"/>
            <a:ext cx="6529320" cy="685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Рисунок 81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022160" y="2135520"/>
            <a:ext cx="65293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6" name="Заголовок 4"/>
          <p:cNvSpPr/>
          <p:nvPr/>
        </p:nvSpPr>
        <p:spPr>
          <a:xfrm>
            <a:off x="860760" y="648000"/>
            <a:ext cx="7389360" cy="387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85000"/>
              </a:lnSpc>
            </a:pPr>
            <a:r>
              <a:rPr lang="ru-RU" sz="2400" b="1" u="none" strike="noStrike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Мнение </a:t>
            </a:r>
            <a:r>
              <a:rPr lang="ru-RU" sz="24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бизнеса и жителей </a:t>
            </a:r>
            <a:r>
              <a:rPr lang="ru-RU" sz="2400" b="1" u="none" strike="noStrike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города</a:t>
            </a:r>
            <a:endParaRPr lang="ru-RU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7" name="Стрелка: вправо 26"/>
          <p:cNvSpPr/>
          <p:nvPr/>
        </p:nvSpPr>
        <p:spPr>
          <a:xfrm>
            <a:off x="568440" y="681120"/>
            <a:ext cx="302040" cy="3211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17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rgbClr val="5177F8"/>
              </a:solidFill>
              <a:uFillTx/>
              <a:latin typeface="Century Gothic"/>
            </a:endParaRPr>
          </a:p>
        </p:txBody>
      </p:sp>
      <p:sp>
        <p:nvSpPr>
          <p:cNvPr id="168" name="Текст 34"/>
          <p:cNvSpPr/>
          <p:nvPr/>
        </p:nvSpPr>
        <p:spPr>
          <a:xfrm>
            <a:off x="860760" y="1068840"/>
            <a:ext cx="4445758" cy="774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000" b="0" u="none" strike="noStrike" dirty="0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При разработке мастер-плана были проведены 47 глубинных интервью, </a:t>
            </a:r>
            <a:r>
              <a:rPr lang="ru-RU" sz="1000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десятки </a:t>
            </a:r>
            <a:r>
              <a:rPr lang="ru-RU" sz="1000" b="0" u="none" strike="noStrike" dirty="0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опросов и стратегических сессий, получено более 60 идей новых проектов, описывающих, каким видят свой район жители Билибино</a:t>
            </a:r>
            <a:r>
              <a:rPr lang="en" sz="1000" b="0" u="none" strike="noStrike" dirty="0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.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9" name="Текст 3"/>
          <p:cNvSpPr/>
          <p:nvPr/>
        </p:nvSpPr>
        <p:spPr>
          <a:xfrm>
            <a:off x="352800" y="1913760"/>
            <a:ext cx="2808000" cy="62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08000" rIns="180000" bIns="72000" anchor="t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100" b="1" u="none" strike="noStrike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Развитие человеческого капитала</a:t>
            </a:r>
            <a:endParaRPr lang="ru-RU" sz="1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0" name="Текст 4"/>
          <p:cNvSpPr/>
          <p:nvPr/>
        </p:nvSpPr>
        <p:spPr>
          <a:xfrm>
            <a:off x="3308400" y="1914840"/>
            <a:ext cx="2736360" cy="62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08000" rIns="180000" bIns="72000" anchor="t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100" b="1" u="none" strike="noStrike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Обеспечение устойчивого экономического роста</a:t>
            </a:r>
            <a:endParaRPr lang="ru-RU" sz="1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1" name="Текст 8"/>
          <p:cNvSpPr/>
          <p:nvPr/>
        </p:nvSpPr>
        <p:spPr>
          <a:xfrm>
            <a:off x="352800" y="2615040"/>
            <a:ext cx="2808000" cy="744480"/>
          </a:xfrm>
          <a:prstGeom prst="roundRect">
            <a:avLst>
              <a:gd name="adj" fmla="val 7264"/>
            </a:avLst>
          </a:prstGeom>
          <a:solidFill>
            <a:srgbClr val="5077F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ctr">
            <a:norm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000" b="1" u="none" strike="noStrike" dirty="0">
                <a:solidFill>
                  <a:srgbClr val="FEFFFF"/>
                </a:solidFill>
                <a:uFillTx/>
                <a:latin typeface="Verdana"/>
                <a:ea typeface="Verdana"/>
              </a:rPr>
              <a:t>Развитие среднеспециального образования </a:t>
            </a:r>
            <a:endParaRPr lang="ru-RU" sz="10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72" name="Текст 9"/>
          <p:cNvSpPr/>
          <p:nvPr/>
        </p:nvSpPr>
        <p:spPr>
          <a:xfrm>
            <a:off x="650880" y="6420960"/>
            <a:ext cx="2657160" cy="27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180000" bIns="0" anchor="t">
            <a:normAutofit/>
          </a:bodyPr>
          <a:lstStyle/>
          <a:p>
            <a:pPr defTabSz="914400">
              <a:lnSpc>
                <a:spcPct val="70000"/>
              </a:lnSpc>
              <a:tabLst>
                <a:tab pos="0" algn="l"/>
              </a:tabLst>
            </a:pPr>
            <a:r>
              <a:rPr lang="ru-RU" sz="1000" b="0" u="none" strike="noStrike">
                <a:solidFill>
                  <a:srgbClr val="0B0B0B"/>
                </a:solidFill>
                <a:uFillTx/>
                <a:latin typeface="Verdana"/>
                <a:ea typeface="Verdana"/>
              </a:rPr>
              <a:t>Ключевые приоритеты по мнению </a:t>
            </a:r>
            <a:endParaRPr lang="ru-RU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70000"/>
              </a:lnSpc>
              <a:tabLst>
                <a:tab pos="0" algn="l"/>
              </a:tabLst>
            </a:pPr>
            <a:r>
              <a:rPr lang="ru-RU" sz="1000" b="0" u="none" strike="noStrike">
                <a:solidFill>
                  <a:srgbClr val="0B0B0B"/>
                </a:solidFill>
                <a:uFillTx/>
                <a:latin typeface="Verdana"/>
                <a:ea typeface="Verdana"/>
              </a:rPr>
              <a:t>властей и крупного бизнеса</a:t>
            </a:r>
            <a:endParaRPr lang="ru-RU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3" name="Текст 17"/>
          <p:cNvSpPr/>
          <p:nvPr/>
        </p:nvSpPr>
        <p:spPr>
          <a:xfrm>
            <a:off x="3647880" y="6420960"/>
            <a:ext cx="2657160" cy="27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180000" bIns="0" anchor="t">
            <a:normAutofit/>
          </a:bodyPr>
          <a:lstStyle/>
          <a:p>
            <a:pPr defTabSz="914400">
              <a:lnSpc>
                <a:spcPct val="70000"/>
              </a:lnSpc>
              <a:tabLst>
                <a:tab pos="0" algn="l"/>
              </a:tabLst>
            </a:pPr>
            <a:r>
              <a:rPr lang="ru-RU" sz="1000" b="0" u="none" strike="noStrike">
                <a:solidFill>
                  <a:srgbClr val="0B0B0B"/>
                </a:solidFill>
                <a:uFillTx/>
                <a:latin typeface="Verdana"/>
                <a:ea typeface="Verdana"/>
              </a:rPr>
              <a:t>Ключевые приоритеты по мнению </a:t>
            </a:r>
            <a:br>
              <a:rPr sz="1000"/>
            </a:br>
            <a:r>
              <a:rPr lang="ru-RU" sz="1000" b="0" u="none" strike="noStrike">
                <a:solidFill>
                  <a:srgbClr val="0B0B0B"/>
                </a:solidFill>
                <a:uFillTx/>
                <a:latin typeface="Verdana"/>
                <a:ea typeface="Verdana"/>
              </a:rPr>
              <a:t>собственников бизнеса</a:t>
            </a:r>
            <a:endParaRPr lang="ru-RU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4" name="Текст 21"/>
          <p:cNvSpPr/>
          <p:nvPr/>
        </p:nvSpPr>
        <p:spPr>
          <a:xfrm>
            <a:off x="6644880" y="6420960"/>
            <a:ext cx="2492640" cy="27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180000" bIns="0" anchor="t">
            <a:normAutofit/>
          </a:bodyPr>
          <a:lstStyle/>
          <a:p>
            <a:pPr defTabSz="914400">
              <a:lnSpc>
                <a:spcPct val="70000"/>
              </a:lnSpc>
              <a:tabLst>
                <a:tab pos="0" algn="l"/>
              </a:tabLst>
            </a:pPr>
            <a:r>
              <a:rPr lang="ru-RU" sz="1000" b="0" u="none" strike="noStrike">
                <a:solidFill>
                  <a:srgbClr val="0B0B0B"/>
                </a:solidFill>
                <a:uFillTx/>
                <a:latin typeface="Verdana"/>
                <a:ea typeface="Verdana"/>
              </a:rPr>
              <a:t>Ключевые приоритеты по мнению местных жителей </a:t>
            </a:r>
            <a:endParaRPr lang="ru-RU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5" name="Текст 23"/>
          <p:cNvSpPr/>
          <p:nvPr/>
        </p:nvSpPr>
        <p:spPr>
          <a:xfrm>
            <a:off x="358920" y="3505680"/>
            <a:ext cx="2795760" cy="744480"/>
          </a:xfrm>
          <a:prstGeom prst="roundRect">
            <a:avLst>
              <a:gd name="adj" fmla="val 8102"/>
            </a:avLst>
          </a:prstGeom>
          <a:solidFill>
            <a:srgbClr val="273F9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ctr">
            <a:norm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000" b="1" u="none" strike="noStrike" dirty="0">
                <a:solidFill>
                  <a:srgbClr val="FEFFFF"/>
                </a:solidFill>
                <a:uFillTx/>
                <a:latin typeface="Verdana"/>
                <a:ea typeface="Verdana"/>
              </a:rPr>
              <a:t>Модернизация объектов культуры и образования</a:t>
            </a:r>
            <a:endParaRPr lang="ru-RU" sz="10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76" name="Текст 24"/>
          <p:cNvSpPr/>
          <p:nvPr/>
        </p:nvSpPr>
        <p:spPr>
          <a:xfrm>
            <a:off x="358920" y="4403160"/>
            <a:ext cx="2795760" cy="744480"/>
          </a:xfrm>
          <a:prstGeom prst="roundRect">
            <a:avLst>
              <a:gd name="adj" fmla="val 8142"/>
            </a:avLst>
          </a:prstGeom>
          <a:solidFill>
            <a:srgbClr val="7FC87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ctr">
            <a:norm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000" b="1" u="none" strike="noStrike" dirty="0">
                <a:solidFill>
                  <a:srgbClr val="FEFFFF"/>
                </a:solidFill>
                <a:uFillTx/>
                <a:latin typeface="Verdana"/>
                <a:ea typeface="Verdana"/>
              </a:rPr>
              <a:t>Увеличение количества узких специалистов в больницах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7" name="Текст 25"/>
          <p:cNvSpPr/>
          <p:nvPr/>
        </p:nvSpPr>
        <p:spPr>
          <a:xfrm>
            <a:off x="9050760" y="2614320"/>
            <a:ext cx="2806920" cy="743040"/>
          </a:xfrm>
          <a:prstGeom prst="roundRect">
            <a:avLst>
              <a:gd name="adj" fmla="val 8894"/>
            </a:avLst>
          </a:prstGeom>
          <a:solidFill>
            <a:srgbClr val="273F9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ctr">
            <a:normAutofit/>
          </a:bodyPr>
          <a:lstStyle/>
          <a:p>
            <a:pPr defTabSz="914400">
              <a:lnSpc>
                <a:spcPct val="110000"/>
              </a:lnSpc>
              <a:tabLst>
                <a:tab pos="0" algn="l"/>
              </a:tabLst>
            </a:pPr>
            <a:r>
              <a:rPr lang="ru-RU" sz="1000" b="1" u="none" strike="noStrike">
                <a:solidFill>
                  <a:srgbClr val="FEFFFF"/>
                </a:solidFill>
                <a:uFillTx/>
                <a:latin typeface="Verdana"/>
                <a:ea typeface="Verdana"/>
              </a:rPr>
              <a:t>Развитие цифровых сервисов и платформ</a:t>
            </a:r>
            <a:endParaRPr lang="ru-RU" sz="10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78" name="Текст 26"/>
          <p:cNvSpPr/>
          <p:nvPr/>
        </p:nvSpPr>
        <p:spPr>
          <a:xfrm>
            <a:off x="9050760" y="3505680"/>
            <a:ext cx="2806920" cy="740880"/>
          </a:xfrm>
          <a:prstGeom prst="roundRect">
            <a:avLst>
              <a:gd name="adj" fmla="val 8077"/>
            </a:avLst>
          </a:prstGeom>
          <a:solidFill>
            <a:srgbClr val="7FC87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ctr">
            <a:normAutofit/>
          </a:bodyPr>
          <a:lstStyle/>
          <a:p>
            <a:pPr defTabSz="914400">
              <a:lnSpc>
                <a:spcPct val="110000"/>
              </a:lnSpc>
              <a:tabLst>
                <a:tab pos="0" algn="l"/>
              </a:tabLst>
            </a:pPr>
            <a:r>
              <a:rPr lang="ru-RU" sz="1000" b="1" u="none" strike="noStrike">
                <a:solidFill>
                  <a:srgbClr val="FEFFFF"/>
                </a:solidFill>
                <a:uFillTx/>
                <a:latin typeface="Verdana"/>
                <a:ea typeface="Verdana"/>
              </a:rPr>
              <a:t>Вовлечение населения в развитии города</a:t>
            </a:r>
            <a:endParaRPr lang="ru-RU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9" name="Текст 27"/>
          <p:cNvSpPr/>
          <p:nvPr/>
        </p:nvSpPr>
        <p:spPr>
          <a:xfrm>
            <a:off x="9050760" y="4403160"/>
            <a:ext cx="2806920" cy="740880"/>
          </a:xfrm>
          <a:prstGeom prst="roundRect">
            <a:avLst>
              <a:gd name="adj" fmla="val 8836"/>
            </a:avLst>
          </a:prstGeom>
          <a:solidFill>
            <a:srgbClr val="273F9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ctr">
            <a:normAutofit/>
          </a:bodyPr>
          <a:lstStyle/>
          <a:p>
            <a:pPr defTabSz="914400">
              <a:lnSpc>
                <a:spcPct val="110000"/>
              </a:lnSpc>
              <a:tabLst>
                <a:tab pos="0" algn="l"/>
              </a:tabLst>
            </a:pPr>
            <a:r>
              <a:rPr lang="ru-RU" sz="1000" b="1" u="none" strike="noStrike">
                <a:solidFill>
                  <a:srgbClr val="FEFFFF"/>
                </a:solidFill>
                <a:uFillTx/>
                <a:latin typeface="Verdana"/>
                <a:ea typeface="Verdana"/>
              </a:rPr>
              <a:t>Создание единой команды города</a:t>
            </a:r>
            <a:endParaRPr lang="ru-RU" sz="10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80" name="Текст 28"/>
          <p:cNvSpPr/>
          <p:nvPr/>
        </p:nvSpPr>
        <p:spPr>
          <a:xfrm>
            <a:off x="3315600" y="2614320"/>
            <a:ext cx="2722680" cy="743040"/>
          </a:xfrm>
          <a:prstGeom prst="roundRect">
            <a:avLst>
              <a:gd name="adj" fmla="val 7366"/>
            </a:avLst>
          </a:prstGeom>
          <a:solidFill>
            <a:srgbClr val="5077F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ctr">
            <a:normAutofit/>
          </a:bodyPr>
          <a:lstStyle/>
          <a:p>
            <a:pPr defTabSz="914400">
              <a:lnSpc>
                <a:spcPct val="110000"/>
              </a:lnSpc>
              <a:tabLst>
                <a:tab pos="0" algn="l"/>
              </a:tabLst>
            </a:pPr>
            <a:r>
              <a:rPr lang="ru-RU" sz="1000" b="1" u="none" strike="noStrike" dirty="0">
                <a:solidFill>
                  <a:srgbClr val="FEFFFF"/>
                </a:solidFill>
                <a:uFillTx/>
                <a:latin typeface="Verdana"/>
                <a:ea typeface="Verdana"/>
              </a:rPr>
              <a:t>Создание новых рабочих мест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1" name="Текст 29"/>
          <p:cNvSpPr/>
          <p:nvPr/>
        </p:nvSpPr>
        <p:spPr>
          <a:xfrm>
            <a:off x="3317040" y="3503160"/>
            <a:ext cx="2719080" cy="744480"/>
          </a:xfrm>
          <a:prstGeom prst="roundRect">
            <a:avLst>
              <a:gd name="adj" fmla="val 6863"/>
            </a:avLst>
          </a:prstGeom>
          <a:solidFill>
            <a:srgbClr val="273F9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ctr">
            <a:normAutofit/>
          </a:bodyPr>
          <a:lstStyle/>
          <a:p>
            <a:pPr defTabSz="914400">
              <a:lnSpc>
                <a:spcPct val="110000"/>
              </a:lnSpc>
              <a:tabLst>
                <a:tab pos="0" algn="l"/>
              </a:tabLst>
            </a:pPr>
            <a:r>
              <a:rPr lang="ru-RU" sz="1000" b="1" u="none" strike="noStrike" dirty="0">
                <a:solidFill>
                  <a:srgbClr val="FEFFFF"/>
                </a:solidFill>
                <a:uFillTx/>
                <a:latin typeface="Verdana"/>
                <a:ea typeface="Verdana"/>
              </a:rPr>
              <a:t>Усиление продовольственной безопасности</a:t>
            </a:r>
            <a:endParaRPr lang="ru-RU" sz="10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82" name="Текст 30"/>
          <p:cNvSpPr/>
          <p:nvPr/>
        </p:nvSpPr>
        <p:spPr>
          <a:xfrm>
            <a:off x="3317040" y="4403160"/>
            <a:ext cx="2719080" cy="744480"/>
          </a:xfrm>
          <a:prstGeom prst="roundRect">
            <a:avLst>
              <a:gd name="adj" fmla="val 7832"/>
            </a:avLst>
          </a:prstGeom>
          <a:solidFill>
            <a:srgbClr val="5177F8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ctr">
            <a:normAutofit/>
          </a:bodyPr>
          <a:lstStyle/>
          <a:p>
            <a:pPr defTabSz="914400">
              <a:lnSpc>
                <a:spcPct val="110000"/>
              </a:lnSpc>
              <a:tabLst>
                <a:tab pos="0" algn="l"/>
              </a:tabLst>
            </a:pPr>
            <a:r>
              <a:rPr lang="ru-RU" sz="1000" b="1" u="none" strike="noStrike" dirty="0">
                <a:solidFill>
                  <a:srgbClr val="FEFFFF"/>
                </a:solidFill>
                <a:uFillTx/>
                <a:latin typeface="Verdana"/>
                <a:ea typeface="Verdana"/>
              </a:rPr>
              <a:t>Развитие сервисной экономики, рост МСП</a:t>
            </a:r>
            <a:endParaRPr lang="ru-RU" sz="10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10000"/>
              </a:lnSpc>
              <a:tabLst>
                <a:tab pos="0" algn="l"/>
              </a:tabLst>
            </a:pPr>
            <a:endParaRPr lang="ru-RU" sz="10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83" name="Текст 31"/>
          <p:cNvSpPr/>
          <p:nvPr/>
        </p:nvSpPr>
        <p:spPr>
          <a:xfrm>
            <a:off x="6163200" y="2614320"/>
            <a:ext cx="2733840" cy="743040"/>
          </a:xfrm>
          <a:prstGeom prst="roundRect">
            <a:avLst>
              <a:gd name="adj" fmla="val 9833"/>
            </a:avLst>
          </a:prstGeom>
          <a:solidFill>
            <a:srgbClr val="273F9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ctr">
            <a:normAutofit/>
          </a:bodyPr>
          <a:lstStyle/>
          <a:p>
            <a:r>
              <a:rPr lang="ru-RU" sz="1000" b="1" dirty="0">
                <a:solidFill>
                  <a:srgbClr val="FEFFFF"/>
                </a:solidFill>
                <a:latin typeface="Verdana"/>
                <a:ea typeface="Verdana"/>
              </a:rPr>
              <a:t>Модернизация коммунальной инфраструктуры города</a:t>
            </a:r>
          </a:p>
        </p:txBody>
      </p:sp>
      <p:sp>
        <p:nvSpPr>
          <p:cNvPr id="184" name="Текст 32"/>
          <p:cNvSpPr/>
          <p:nvPr/>
        </p:nvSpPr>
        <p:spPr>
          <a:xfrm>
            <a:off x="6166800" y="3506400"/>
            <a:ext cx="2726640" cy="740880"/>
          </a:xfrm>
          <a:prstGeom prst="roundRect">
            <a:avLst>
              <a:gd name="adj" fmla="val 8959"/>
            </a:avLst>
          </a:prstGeom>
          <a:solidFill>
            <a:srgbClr val="7FC87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ctr">
            <a:normAutofit/>
          </a:bodyPr>
          <a:lstStyle/>
          <a:p>
            <a:r>
              <a:rPr lang="ru-RU" sz="1000" b="1" dirty="0">
                <a:solidFill>
                  <a:srgbClr val="FEFFFF"/>
                </a:solidFill>
                <a:latin typeface="Verdana"/>
                <a:ea typeface="Verdana"/>
              </a:rPr>
              <a:t>Строительство нового жилья</a:t>
            </a:r>
          </a:p>
          <a:p>
            <a:r>
              <a:rPr lang="ru-RU" sz="1000" b="1" dirty="0">
                <a:solidFill>
                  <a:srgbClr val="FEFFFF"/>
                </a:solidFill>
                <a:latin typeface="Verdana"/>
                <a:ea typeface="Verdana"/>
              </a:rPr>
              <a:t>Комфортный удобный город с развитой инфраструктурой </a:t>
            </a:r>
          </a:p>
        </p:txBody>
      </p:sp>
      <p:sp>
        <p:nvSpPr>
          <p:cNvPr id="185" name="Текст 33"/>
          <p:cNvSpPr/>
          <p:nvPr/>
        </p:nvSpPr>
        <p:spPr>
          <a:xfrm>
            <a:off x="6166800" y="4403880"/>
            <a:ext cx="2726640" cy="740880"/>
          </a:xfrm>
          <a:prstGeom prst="roundRect">
            <a:avLst>
              <a:gd name="adj" fmla="val 9387"/>
            </a:avLst>
          </a:prstGeom>
          <a:solidFill>
            <a:srgbClr val="5177F8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ctr">
            <a:normAutofit/>
          </a:bodyPr>
          <a:lstStyle/>
          <a:p>
            <a:pPr defTabSz="914400">
              <a:lnSpc>
                <a:spcPct val="110000"/>
              </a:lnSpc>
              <a:tabLst>
                <a:tab pos="0" algn="l"/>
              </a:tabLst>
            </a:pPr>
            <a:r>
              <a:rPr lang="ru-RU" sz="1000" b="1" u="none" strike="noStrike" dirty="0">
                <a:solidFill>
                  <a:srgbClr val="FEFFFF"/>
                </a:solidFill>
                <a:uFillTx/>
                <a:latin typeface="Verdana"/>
                <a:ea typeface="Verdana"/>
              </a:rPr>
              <a:t>Развитие индустрии гостеприимства</a:t>
            </a:r>
            <a:endParaRPr lang="ru-RU" sz="10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86" name="Текст 35"/>
          <p:cNvSpPr/>
          <p:nvPr/>
        </p:nvSpPr>
        <p:spPr>
          <a:xfrm>
            <a:off x="6165720" y="1916280"/>
            <a:ext cx="2729160" cy="62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08000" rIns="180000" bIns="72000" anchor="t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100" b="1" u="none" strike="noStrike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Повышение качества </a:t>
            </a:r>
            <a:endParaRPr lang="ru-RU" sz="1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100" b="1" u="none" strike="noStrike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городской среды</a:t>
            </a:r>
            <a:endParaRPr lang="ru-RU" sz="1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7" name="Текст 36"/>
          <p:cNvSpPr/>
          <p:nvPr/>
        </p:nvSpPr>
        <p:spPr>
          <a:xfrm>
            <a:off x="9049680" y="1917360"/>
            <a:ext cx="2809080" cy="62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08000" rIns="180000" bIns="72000" anchor="t">
            <a:norm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100" b="1" u="none" strike="noStrike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Эффективное управление городом</a:t>
            </a:r>
            <a:endParaRPr lang="ru-RU" sz="1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8" name="Текст 24"/>
          <p:cNvSpPr/>
          <p:nvPr/>
        </p:nvSpPr>
        <p:spPr>
          <a:xfrm>
            <a:off x="346320" y="5301000"/>
            <a:ext cx="2820960" cy="744480"/>
          </a:xfrm>
          <a:prstGeom prst="roundRect">
            <a:avLst>
              <a:gd name="adj" fmla="val 8142"/>
            </a:avLst>
          </a:prstGeom>
          <a:solidFill>
            <a:srgbClr val="7FC87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ctr">
            <a:norm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1000" b="1" u="none" strike="noStrike" dirty="0">
                <a:solidFill>
                  <a:srgbClr val="FEFFFF"/>
                </a:solidFill>
                <a:uFillTx/>
                <a:latin typeface="Verdana"/>
                <a:ea typeface="Verdana"/>
              </a:rPr>
              <a:t>Разнообразие досуга, модернизация пространств для творчества и самовыражения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9" name="Текст 30"/>
          <p:cNvSpPr/>
          <p:nvPr/>
        </p:nvSpPr>
        <p:spPr>
          <a:xfrm>
            <a:off x="3317040" y="5292720"/>
            <a:ext cx="2719080" cy="744480"/>
          </a:xfrm>
          <a:prstGeom prst="roundRect">
            <a:avLst>
              <a:gd name="adj" fmla="val 7832"/>
            </a:avLst>
          </a:prstGeom>
          <a:solidFill>
            <a:srgbClr val="273F9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ctr">
            <a:normAutofit/>
          </a:bodyPr>
          <a:lstStyle/>
          <a:p>
            <a:pPr defTabSz="914400">
              <a:lnSpc>
                <a:spcPct val="110000"/>
              </a:lnSpc>
              <a:tabLst>
                <a:tab pos="0" algn="l"/>
              </a:tabLst>
            </a:pPr>
            <a:r>
              <a:rPr lang="ru-RU" sz="1000" b="1" dirty="0">
                <a:solidFill>
                  <a:srgbClr val="FEFFFF"/>
                </a:solidFill>
                <a:latin typeface="Verdana"/>
                <a:ea typeface="Verdana"/>
              </a:rPr>
              <a:t>Модернизация оленеводства</a:t>
            </a:r>
            <a:endParaRPr lang="ru-RU" sz="10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90" name="Текст 30"/>
          <p:cNvSpPr/>
          <p:nvPr/>
        </p:nvSpPr>
        <p:spPr>
          <a:xfrm>
            <a:off x="6163200" y="5301000"/>
            <a:ext cx="2733840" cy="744480"/>
          </a:xfrm>
          <a:prstGeom prst="roundRect">
            <a:avLst>
              <a:gd name="adj" fmla="val 7832"/>
            </a:avLst>
          </a:prstGeom>
          <a:solidFill>
            <a:srgbClr val="7FC876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108000" rIns="108000" bIns="108000" anchor="ctr">
            <a:noAutofit/>
          </a:bodyPr>
          <a:lstStyle/>
          <a:p>
            <a:pPr defTabSz="914400">
              <a:lnSpc>
                <a:spcPct val="110000"/>
              </a:lnSpc>
              <a:tabLst>
                <a:tab pos="0" algn="l"/>
              </a:tabLst>
            </a:pPr>
            <a:r>
              <a:rPr lang="ru-RU" sz="1000" b="1" u="none" strike="noStrike" dirty="0">
                <a:solidFill>
                  <a:srgbClr val="FEFFFF"/>
                </a:solidFill>
                <a:uFillTx/>
                <a:latin typeface="Verdana"/>
                <a:ea typeface="Verdana"/>
              </a:rPr>
              <a:t>Благоустройство города (освещение, фасады, дворы, крытые игровые пространства)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1" name="Прямоугольник: скругленные углы 72"/>
          <p:cNvSpPr/>
          <p:nvPr/>
        </p:nvSpPr>
        <p:spPr>
          <a:xfrm>
            <a:off x="365400" y="6420960"/>
            <a:ext cx="405720" cy="162000"/>
          </a:xfrm>
          <a:prstGeom prst="roundRect">
            <a:avLst>
              <a:gd name="adj" fmla="val 16667"/>
            </a:avLst>
          </a:prstGeom>
          <a:solidFill>
            <a:srgbClr val="273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192" name="Прямоугольник: скругленные углы 73"/>
          <p:cNvSpPr/>
          <p:nvPr/>
        </p:nvSpPr>
        <p:spPr>
          <a:xfrm>
            <a:off x="3308400" y="6420960"/>
            <a:ext cx="405720" cy="162000"/>
          </a:xfrm>
          <a:prstGeom prst="roundRect">
            <a:avLst>
              <a:gd name="adj" fmla="val 16667"/>
            </a:avLst>
          </a:prstGeom>
          <a:solidFill>
            <a:srgbClr val="517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193" name="Прямоугольник: скругленные углы 74"/>
          <p:cNvSpPr/>
          <p:nvPr/>
        </p:nvSpPr>
        <p:spPr>
          <a:xfrm>
            <a:off x="6279840" y="6420960"/>
            <a:ext cx="405720" cy="162000"/>
          </a:xfrm>
          <a:prstGeom prst="roundRect">
            <a:avLst>
              <a:gd name="adj" fmla="val 16667"/>
            </a:avLst>
          </a:prstGeom>
          <a:solidFill>
            <a:srgbClr val="7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pic>
        <p:nvPicPr>
          <p:cNvPr id="194" name="Рисунок 7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10983960" y="4992120"/>
            <a:ext cx="980640" cy="1580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5" name="Рисунок 78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9859320" y="5252760"/>
            <a:ext cx="1190160" cy="13237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Заголовок 7"/>
          <p:cNvSpPr/>
          <p:nvPr/>
        </p:nvSpPr>
        <p:spPr>
          <a:xfrm>
            <a:off x="6514560" y="1284120"/>
            <a:ext cx="5654880" cy="446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85000"/>
              </a:lnSpc>
            </a:pPr>
            <a:r>
              <a:rPr lang="ru-RU" sz="6600" b="1" u="none" strike="noStrike" dirty="0">
                <a:solidFill>
                  <a:schemeClr val="lt1"/>
                </a:solidFill>
                <a:uFillTx/>
                <a:latin typeface="Unbounded Black"/>
                <a:ea typeface="Verdana"/>
              </a:rPr>
              <a:t>Участвовать создавать менять</a:t>
            </a:r>
            <a:endParaRPr lang="ru-RU" sz="66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7" name="Прямоугольник: скругленные углы 19"/>
          <p:cNvSpPr/>
          <p:nvPr/>
        </p:nvSpPr>
        <p:spPr>
          <a:xfrm>
            <a:off x="227160" y="1162080"/>
            <a:ext cx="5868360" cy="5086080"/>
          </a:xfrm>
          <a:prstGeom prst="roundRect">
            <a:avLst>
              <a:gd name="adj" fmla="val 8270"/>
            </a:avLst>
          </a:prstGeom>
          <a:noFill/>
          <a:ln w="19050">
            <a:solidFill>
              <a:srgbClr val="517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198" name="Прямоугольник: скругленные углы 18"/>
          <p:cNvSpPr/>
          <p:nvPr/>
        </p:nvSpPr>
        <p:spPr>
          <a:xfrm>
            <a:off x="488880" y="1038240"/>
            <a:ext cx="5954400" cy="4955040"/>
          </a:xfrm>
          <a:prstGeom prst="roundRect">
            <a:avLst>
              <a:gd name="adj" fmla="val 5518"/>
            </a:avLst>
          </a:prstGeom>
          <a:solidFill>
            <a:srgbClr val="80C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199" name="Прямоугольный треугольник 2"/>
          <p:cNvSpPr/>
          <p:nvPr/>
        </p:nvSpPr>
        <p:spPr>
          <a:xfrm rot="13500000">
            <a:off x="6099120" y="4695840"/>
            <a:ext cx="704520" cy="704520"/>
          </a:xfrm>
          <a:prstGeom prst="rtTriangle">
            <a:avLst/>
          </a:prstGeom>
          <a:solidFill>
            <a:srgbClr val="80C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200" name="Текст 5"/>
          <p:cNvSpPr/>
          <p:nvPr/>
        </p:nvSpPr>
        <p:spPr>
          <a:xfrm>
            <a:off x="733320" y="2793960"/>
            <a:ext cx="5367677" cy="290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200" dirty="0">
                <a:solidFill>
                  <a:schemeClr val="lt1"/>
                </a:solidFill>
                <a:latin typeface="Verdana"/>
                <a:ea typeface="Verdana"/>
              </a:rPr>
              <a:t>Для того, чтобы сделать наш северный город привлекательным местом для жизни молодежи, я считаю важным развивать социо-культурные и спортивные запросы жителей. </a:t>
            </a:r>
          </a:p>
          <a:p>
            <a:endParaRPr lang="ru-RU" sz="1200" dirty="0">
              <a:solidFill>
                <a:schemeClr val="lt1"/>
              </a:solidFill>
              <a:latin typeface="Verdana"/>
              <a:ea typeface="Verdana"/>
            </a:endParaRPr>
          </a:p>
          <a:p>
            <a:r>
              <a:rPr lang="ru-RU" sz="1200" dirty="0">
                <a:solidFill>
                  <a:schemeClr val="lt1"/>
                </a:solidFill>
                <a:latin typeface="Verdana"/>
                <a:ea typeface="Verdana"/>
              </a:rPr>
              <a:t>Вовлечение молодежи и подрастающего поколения в реализацию волонтерских проектов и социальные инициативы будет способствовать не только развитию патриотизма, но и воспитает в жителях бережное отношение к проводимым инфраструктурным изменениям.</a:t>
            </a:r>
          </a:p>
          <a:p>
            <a:endParaRPr lang="ru-RU" sz="1200" dirty="0">
              <a:solidFill>
                <a:schemeClr val="lt1"/>
              </a:solidFill>
              <a:latin typeface="Verdana"/>
              <a:ea typeface="Verdana"/>
            </a:endParaRPr>
          </a:p>
          <a:p>
            <a:r>
              <a:rPr lang="ru-RU" sz="1200" dirty="0">
                <a:solidFill>
                  <a:schemeClr val="lt1"/>
                </a:solidFill>
                <a:latin typeface="Verdana"/>
                <a:ea typeface="Verdana"/>
              </a:rPr>
              <a:t>Чем больше каждый из нас будет вовлечен в проекты города, тем выше будет чувство ответственности и принадлежности к родному месту, также это создаст возможности для личностного роста и профессионального развития.</a:t>
            </a:r>
          </a:p>
        </p:txBody>
      </p:sp>
      <p:pic>
        <p:nvPicPr>
          <p:cNvPr id="201" name="Рисунок 20"/>
          <p:cNvPicPr/>
          <p:nvPr/>
        </p:nvPicPr>
        <p:blipFill>
          <a:blip r:embed="rId2"/>
          <a:stretch/>
        </p:blipFill>
        <p:spPr>
          <a:xfrm>
            <a:off x="911160" y="1466640"/>
            <a:ext cx="418680" cy="345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3" name="Текст 9"/>
          <p:cNvSpPr/>
          <p:nvPr/>
        </p:nvSpPr>
        <p:spPr>
          <a:xfrm>
            <a:off x="1798820" y="2222740"/>
            <a:ext cx="4244105" cy="5054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r"/>
            <a:r>
              <a:rPr lang="ru-RU" sz="1200" b="1" dirty="0">
                <a:solidFill>
                  <a:schemeClr val="lt1"/>
                </a:solidFill>
                <a:latin typeface="Verdana"/>
                <a:ea typeface="Verdana"/>
              </a:rPr>
              <a:t>Антон Турчинский</a:t>
            </a:r>
          </a:p>
          <a:p>
            <a:pPr algn="r" defTabSz="914400">
              <a:lnSpc>
                <a:spcPct val="90000"/>
              </a:lnSpc>
              <a:tabLst>
                <a:tab pos="0" algn="l"/>
              </a:tabLst>
            </a:pPr>
            <a:r>
              <a:rPr lang="ru-RU" sz="12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Член молодёжного совета фонда «АТР АЭС»</a:t>
            </a:r>
            <a:endParaRPr lang="ru-RU" sz="1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r" defTabSz="914400">
              <a:lnSpc>
                <a:spcPct val="90000"/>
              </a:lnSpc>
              <a:tabLst>
                <a:tab pos="0" algn="l"/>
              </a:tabLst>
            </a:pP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4" name="Рисунок 26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10868040" y="4669560"/>
            <a:ext cx="971280" cy="13237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Прямоугольник: скругленные углы 37"/>
          <p:cNvSpPr/>
          <p:nvPr/>
        </p:nvSpPr>
        <p:spPr>
          <a:xfrm>
            <a:off x="7968600" y="461880"/>
            <a:ext cx="3911760" cy="6032880"/>
          </a:xfrm>
          <a:prstGeom prst="roundRect">
            <a:avLst>
              <a:gd name="adj" fmla="val 11454"/>
            </a:avLst>
          </a:prstGeom>
          <a:noFill/>
          <a:ln w="19050">
            <a:solidFill>
              <a:srgbClr val="517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207" name="Прямоугольник: скругленные углы 20"/>
          <p:cNvSpPr/>
          <p:nvPr/>
        </p:nvSpPr>
        <p:spPr>
          <a:xfrm>
            <a:off x="389880" y="2518920"/>
            <a:ext cx="7210800" cy="8517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pic>
        <p:nvPicPr>
          <p:cNvPr id="208" name="Рисунок 3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438120" y="1032480"/>
            <a:ext cx="761760" cy="971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9" name="TextBox 4"/>
          <p:cNvSpPr/>
          <p:nvPr/>
        </p:nvSpPr>
        <p:spPr>
          <a:xfrm>
            <a:off x="1247760" y="610200"/>
            <a:ext cx="620640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ru-RU" sz="2800" b="1" u="none" strike="noStrike" dirty="0">
                <a:solidFill>
                  <a:schemeClr val="lt1"/>
                </a:solidFill>
                <a:uFillTx/>
                <a:latin typeface="Unbounded Black"/>
              </a:rPr>
              <a:t>БИЛИБИНО – </a:t>
            </a:r>
            <a:r>
              <a:rPr lang="ru-RU" sz="2800" b="1" dirty="0">
                <a:solidFill>
                  <a:schemeClr val="lt1"/>
                </a:solidFill>
                <a:latin typeface="Unbounded Black"/>
              </a:rPr>
              <a:t>ЦЕНТР ГЕОЛОГИЧЕСКИХ ИССЛЕДОВАНИЙ И ЗОЛОТОДОБЫЧИ</a:t>
            </a:r>
          </a:p>
        </p:txBody>
      </p:sp>
      <p:pic>
        <p:nvPicPr>
          <p:cNvPr id="210" name="Рисунок 1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2714040" y="2566800"/>
            <a:ext cx="799920" cy="799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1" name="Рисунок 18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4977000" y="2566800"/>
            <a:ext cx="799920" cy="79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2" name="Рисунок 21"/>
          <p:cNvSpPr/>
          <p:nvPr/>
        </p:nvSpPr>
        <p:spPr>
          <a:xfrm>
            <a:off x="452160" y="2598840"/>
            <a:ext cx="719640" cy="719640"/>
          </a:xfrm>
          <a:prstGeom prst="roundRect">
            <a:avLst>
              <a:gd name="adj" fmla="val 3690"/>
            </a:avLst>
          </a:pr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3" name="Текст 131"/>
          <p:cNvSpPr/>
          <p:nvPr/>
        </p:nvSpPr>
        <p:spPr>
          <a:xfrm>
            <a:off x="1066680" y="2718360"/>
            <a:ext cx="1756800" cy="62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000" b="1" dirty="0">
                <a:solidFill>
                  <a:srgbClr val="193FA7"/>
                </a:solidFill>
                <a:latin typeface="Verdana"/>
                <a:ea typeface="Verdana"/>
              </a:rPr>
              <a:t>Центр геологических исследований и золотодобычи </a:t>
            </a:r>
          </a:p>
        </p:txBody>
      </p:sp>
      <p:sp>
        <p:nvSpPr>
          <p:cNvPr id="214" name="Текст 131"/>
          <p:cNvSpPr/>
          <p:nvPr/>
        </p:nvSpPr>
        <p:spPr>
          <a:xfrm>
            <a:off x="3381120" y="2651760"/>
            <a:ext cx="1904040" cy="62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000" b="1" dirty="0">
                <a:solidFill>
                  <a:srgbClr val="193FA7"/>
                </a:solidFill>
                <a:latin typeface="Verdana"/>
                <a:ea typeface="Verdana"/>
              </a:rPr>
              <a:t>Первая атомная электростанцией </a:t>
            </a:r>
          </a:p>
          <a:p>
            <a:r>
              <a:rPr lang="ru-RU" sz="1000" b="1" dirty="0">
                <a:solidFill>
                  <a:srgbClr val="193FA7"/>
                </a:solidFill>
                <a:latin typeface="Verdana"/>
                <a:ea typeface="Verdana"/>
              </a:rPr>
              <a:t>в Арктике</a:t>
            </a:r>
          </a:p>
        </p:txBody>
      </p:sp>
      <p:sp>
        <p:nvSpPr>
          <p:cNvPr id="215" name="Текст 131"/>
          <p:cNvSpPr/>
          <p:nvPr/>
        </p:nvSpPr>
        <p:spPr>
          <a:xfrm>
            <a:off x="5674320" y="2651760"/>
            <a:ext cx="1904040" cy="62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000" b="1" dirty="0">
                <a:solidFill>
                  <a:srgbClr val="193FA7"/>
                </a:solidFill>
                <a:latin typeface="Verdana"/>
                <a:ea typeface="Verdana"/>
              </a:rPr>
              <a:t>Уникальная природа Арктики и самобытная культура коренных жителей</a:t>
            </a:r>
          </a:p>
        </p:txBody>
      </p:sp>
      <p:sp>
        <p:nvSpPr>
          <p:cNvPr id="216" name="Текст 9"/>
          <p:cNvSpPr/>
          <p:nvPr/>
        </p:nvSpPr>
        <p:spPr>
          <a:xfrm>
            <a:off x="528120" y="3518280"/>
            <a:ext cx="3627000" cy="309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600" b="1" dirty="0">
                <a:solidFill>
                  <a:schemeClr val="lt1"/>
                </a:solidFill>
                <a:latin typeface="Verdana"/>
                <a:ea typeface="Verdana"/>
              </a:rPr>
              <a:t>ЗНАЧИТЕЛЬНЫЙ РЕСУРСНЫЙ ПОТЕНЦИАЛ</a:t>
            </a:r>
            <a:endParaRPr lang="ru-RU" sz="1600" dirty="0">
              <a:latin typeface="Corbel" pitchFamily="34" charset="0"/>
            </a:endParaRPr>
          </a:p>
          <a:p>
            <a:r>
              <a:rPr lang="ru-RU" sz="1000" b="1" dirty="0">
                <a:solidFill>
                  <a:schemeClr val="lt1"/>
                </a:solidFill>
                <a:latin typeface="Verdana"/>
                <a:ea typeface="Verdana"/>
              </a:rPr>
              <a:t>более 60 % добычи золота региона</a:t>
            </a:r>
          </a:p>
          <a:p>
            <a:br>
              <a:rPr sz="1000" dirty="0"/>
            </a:br>
            <a:br>
              <a:rPr sz="1000" dirty="0"/>
            </a:br>
            <a:r>
              <a:rPr lang="ru-RU" sz="1600" b="1" dirty="0">
                <a:solidFill>
                  <a:schemeClr val="lt1"/>
                </a:solidFill>
                <a:latin typeface="Verdana"/>
                <a:ea typeface="Verdana"/>
              </a:rPr>
              <a:t>ВЫСОКАЯ ДОЛЯ НАСЕЛЕНИЯ В ТРУДОСПОСОБНОМ ВОЗРАСТЕ </a:t>
            </a:r>
          </a:p>
          <a:p>
            <a:r>
              <a:rPr lang="ru-RU" sz="1000" b="1" dirty="0">
                <a:solidFill>
                  <a:schemeClr val="lt1"/>
                </a:solidFill>
                <a:latin typeface="Verdana"/>
                <a:ea typeface="Verdana"/>
              </a:rPr>
              <a:t>около 2/3 общей численности населения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700"/>
              </a:spcBef>
              <a:tabLst>
                <a:tab pos="0" algn="l"/>
              </a:tabLst>
            </a:pP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700"/>
              </a:spcBef>
              <a:tabLst>
                <a:tab pos="0" algn="l"/>
              </a:tabLst>
            </a:pP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7" name="Текст 9"/>
          <p:cNvSpPr/>
          <p:nvPr/>
        </p:nvSpPr>
        <p:spPr>
          <a:xfrm>
            <a:off x="4376520" y="3518280"/>
            <a:ext cx="3224160" cy="309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600" b="1" dirty="0">
                <a:solidFill>
                  <a:schemeClr val="lt1"/>
                </a:solidFill>
                <a:latin typeface="Verdana"/>
                <a:ea typeface="Verdana"/>
              </a:rPr>
              <a:t>НАЛИЧИЕ КРУПНЫХ ДОБЫВАЮЩИХ ПРОЕКТОВ  </a:t>
            </a:r>
          </a:p>
          <a:p>
            <a:r>
              <a:rPr lang="ru-RU" sz="1000" b="1" dirty="0">
                <a:solidFill>
                  <a:schemeClr val="lt1"/>
                </a:solidFill>
                <a:latin typeface="Verdana"/>
                <a:ea typeface="Verdana"/>
              </a:rPr>
              <a:t>как действующих, так и находящихся в стадии разработки</a:t>
            </a:r>
          </a:p>
          <a:p>
            <a:pPr defTabSz="914400">
              <a:lnSpc>
                <a:spcPct val="90000"/>
              </a:lnSpc>
              <a:spcBef>
                <a:spcPts val="700"/>
              </a:spcBef>
              <a:tabLst>
                <a:tab pos="0" algn="l"/>
              </a:tabLst>
            </a:pPr>
            <a:endParaRPr lang="ru-RU" sz="1000" dirty="0">
              <a:solidFill>
                <a:srgbClr val="000000"/>
              </a:solidFill>
              <a:latin typeface="Arial"/>
            </a:endParaRPr>
          </a:p>
          <a:p>
            <a:r>
              <a:rPr lang="ru-RU" sz="1600" b="1" dirty="0">
                <a:solidFill>
                  <a:schemeClr val="lt1"/>
                </a:solidFill>
                <a:latin typeface="Verdana"/>
                <a:ea typeface="Verdana"/>
              </a:rPr>
              <a:t>СРЕДНЕДУШЕВЫЕ ДОХОДЫ В ТРИ РАЗА ПРЕВЫШАЮТ РАСХОДЫ </a:t>
            </a:r>
          </a:p>
          <a:p>
            <a:r>
              <a:rPr lang="ru-RU" sz="1000" b="1" dirty="0">
                <a:solidFill>
                  <a:schemeClr val="lt1"/>
                </a:solidFill>
                <a:latin typeface="Verdana"/>
                <a:ea typeface="Verdana"/>
              </a:rPr>
              <a:t>район привлекателен для временной входящей миграции</a:t>
            </a:r>
          </a:p>
        </p:txBody>
      </p:sp>
      <p:sp>
        <p:nvSpPr>
          <p:cNvPr id="218" name="Овал 40"/>
          <p:cNvSpPr/>
          <p:nvPr/>
        </p:nvSpPr>
        <p:spPr>
          <a:xfrm>
            <a:off x="399960" y="3591000"/>
            <a:ext cx="142560" cy="142560"/>
          </a:xfrm>
          <a:prstGeom prst="ellipse">
            <a:avLst/>
          </a:prstGeom>
          <a:noFill/>
          <a:ln w="28575">
            <a:solidFill>
              <a:srgbClr val="FE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219" name="Овал 41"/>
          <p:cNvSpPr/>
          <p:nvPr/>
        </p:nvSpPr>
        <p:spPr>
          <a:xfrm>
            <a:off x="399960" y="4514760"/>
            <a:ext cx="142560" cy="142560"/>
          </a:xfrm>
          <a:prstGeom prst="ellipse">
            <a:avLst/>
          </a:prstGeom>
          <a:noFill/>
          <a:ln w="28575">
            <a:solidFill>
              <a:srgbClr val="FE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221" name="Овал 43"/>
          <p:cNvSpPr/>
          <p:nvPr/>
        </p:nvSpPr>
        <p:spPr>
          <a:xfrm>
            <a:off x="4248000" y="3591000"/>
            <a:ext cx="142560" cy="142560"/>
          </a:xfrm>
          <a:prstGeom prst="ellipse">
            <a:avLst/>
          </a:prstGeom>
          <a:noFill/>
          <a:ln w="28575">
            <a:solidFill>
              <a:srgbClr val="FE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222" name="Овал 44"/>
          <p:cNvSpPr/>
          <p:nvPr/>
        </p:nvSpPr>
        <p:spPr>
          <a:xfrm>
            <a:off x="4248000" y="4941631"/>
            <a:ext cx="142560" cy="142560"/>
          </a:xfrm>
          <a:prstGeom prst="ellipse">
            <a:avLst/>
          </a:prstGeom>
          <a:noFill/>
          <a:ln w="28575">
            <a:solidFill>
              <a:srgbClr val="FE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C59BA7BB-9573-8F2E-84CE-8C0B397EB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4" t="30533" r="36145" b="10471"/>
          <a:stretch>
            <a:fillRect/>
          </a:stretch>
        </p:blipFill>
        <p:spPr bwMode="auto">
          <a:xfrm>
            <a:off x="7704944" y="589757"/>
            <a:ext cx="3770298" cy="5904410"/>
          </a:xfrm>
          <a:prstGeom prst="roundRect">
            <a:avLst>
              <a:gd name="adj" fmla="val 8517"/>
            </a:avLst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Прямоугольник: скругленные углы 24"/>
          <p:cNvSpPr/>
          <p:nvPr/>
        </p:nvSpPr>
        <p:spPr>
          <a:xfrm>
            <a:off x="389880" y="5303520"/>
            <a:ext cx="8088480" cy="8517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389880" y="796680"/>
            <a:ext cx="8075160" cy="3681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914400">
              <a:lnSpc>
                <a:spcPct val="85000"/>
              </a:lnSpc>
              <a:buNone/>
            </a:pPr>
            <a:r>
              <a:rPr lang="ru-RU" sz="4800" b="1" u="none" strike="noStrike" dirty="0">
                <a:solidFill>
                  <a:schemeClr val="lt1"/>
                </a:solidFill>
                <a:uFillTx/>
                <a:latin typeface="Unbounded Black"/>
                <a:ea typeface="Verdana"/>
              </a:rPr>
              <a:t>БИЛИБИНО</a:t>
            </a:r>
            <a:br>
              <a:rPr sz="4800" dirty="0"/>
            </a:br>
            <a:r>
              <a:rPr lang="ru-RU" sz="4800" b="1" u="none" strike="noStrike" dirty="0">
                <a:solidFill>
                  <a:schemeClr val="lt1"/>
                </a:solidFill>
                <a:uFillTx/>
                <a:latin typeface="Unbounded Black"/>
                <a:ea typeface="Verdana"/>
              </a:rPr>
              <a:t> – центр экономического роста Восточной Арктики</a:t>
            </a:r>
            <a:endParaRPr lang="ru-RU" sz="4800" b="0" u="none" strike="noStrike" dirty="0">
              <a:solidFill>
                <a:schemeClr val="dk1"/>
              </a:solidFill>
              <a:uFillTx/>
              <a:latin typeface="Century Gothic"/>
            </a:endParaRPr>
          </a:p>
        </p:txBody>
      </p:sp>
      <p:sp>
        <p:nvSpPr>
          <p:cNvPr id="226" name="Прямоугольник: скругленные углы 4"/>
          <p:cNvSpPr/>
          <p:nvPr/>
        </p:nvSpPr>
        <p:spPr>
          <a:xfrm>
            <a:off x="389880" y="3968640"/>
            <a:ext cx="1923120" cy="12344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600" b="1" u="none" strike="noStrike" dirty="0">
                <a:solidFill>
                  <a:srgbClr val="193FA7"/>
                </a:solidFill>
                <a:uFillTx/>
                <a:latin typeface="Verdana"/>
                <a:ea typeface="Verdana"/>
              </a:rPr>
              <a:t>+ 5900</a:t>
            </a:r>
            <a:br>
              <a:rPr sz="1800" dirty="0"/>
            </a:br>
            <a:r>
              <a:rPr lang="ru-RU" sz="1200" b="0" u="none" strike="noStrike" dirty="0">
                <a:solidFill>
                  <a:srgbClr val="193FA7"/>
                </a:solidFill>
                <a:uFillTx/>
                <a:latin typeface="Verdana"/>
                <a:ea typeface="Verdana"/>
              </a:rPr>
              <a:t>новых рабочих мест</a:t>
            </a:r>
            <a:endParaRPr lang="ru-RU" sz="12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7" name="Прямоугольник: скругленные углы 7"/>
          <p:cNvSpPr/>
          <p:nvPr/>
        </p:nvSpPr>
        <p:spPr>
          <a:xfrm>
            <a:off x="2444760" y="3968640"/>
            <a:ext cx="1923120" cy="12344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1600" b="1" u="none" strike="noStrike" dirty="0">
                <a:solidFill>
                  <a:srgbClr val="193FA7"/>
                </a:solidFill>
                <a:uFillTx/>
                <a:latin typeface="Verdana"/>
                <a:ea typeface="Verdana"/>
              </a:rPr>
              <a:t>+116 млрд руб. </a:t>
            </a:r>
          </a:p>
          <a:p>
            <a:pPr algn="ctr"/>
            <a:r>
              <a:rPr lang="ru-RU" sz="1200" dirty="0">
                <a:solidFill>
                  <a:srgbClr val="193FA7"/>
                </a:solidFill>
                <a:latin typeface="Verdana"/>
                <a:ea typeface="Verdana"/>
              </a:rPr>
              <a:t>Прирост ВГП с учетом реализации мероприятий</a:t>
            </a:r>
          </a:p>
        </p:txBody>
      </p:sp>
      <p:sp>
        <p:nvSpPr>
          <p:cNvPr id="228" name="Прямоугольник: скругленные углы 14"/>
          <p:cNvSpPr/>
          <p:nvPr/>
        </p:nvSpPr>
        <p:spPr>
          <a:xfrm>
            <a:off x="4500000" y="3968640"/>
            <a:ext cx="1923120" cy="12344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1600" b="1" dirty="0">
                <a:solidFill>
                  <a:srgbClr val="193FA7"/>
                </a:solidFill>
                <a:latin typeface="Verdana"/>
                <a:ea typeface="Verdana"/>
              </a:rPr>
              <a:t>39 тыс. м2</a:t>
            </a:r>
            <a:br>
              <a:rPr sz="1800" dirty="0"/>
            </a:br>
            <a:r>
              <a:rPr lang="ru-RU" sz="1200" b="0" u="none" strike="noStrike" dirty="0">
                <a:solidFill>
                  <a:srgbClr val="193FA7"/>
                </a:solidFill>
                <a:uFillTx/>
                <a:latin typeface="Verdana"/>
                <a:ea typeface="Verdana"/>
              </a:rPr>
              <a:t>Новых жилых площадей</a:t>
            </a:r>
            <a:endParaRPr lang="ru-RU" sz="12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9" name="Прямоугольник: скругленные углы 15"/>
          <p:cNvSpPr/>
          <p:nvPr/>
        </p:nvSpPr>
        <p:spPr>
          <a:xfrm>
            <a:off x="6554880" y="3957403"/>
            <a:ext cx="2064464" cy="124567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1600" b="1" dirty="0">
                <a:solidFill>
                  <a:srgbClr val="193FA7"/>
                </a:solidFill>
                <a:latin typeface="Verdana"/>
                <a:ea typeface="Verdana"/>
              </a:rPr>
              <a:t>+3,8 </a:t>
            </a:r>
            <a:r>
              <a:rPr lang="ru-RU" sz="1600" b="1" dirty="0" err="1">
                <a:solidFill>
                  <a:srgbClr val="193FA7"/>
                </a:solidFill>
                <a:latin typeface="Verdana"/>
                <a:ea typeface="Verdana"/>
              </a:rPr>
              <a:t>млн.руб</a:t>
            </a:r>
            <a:r>
              <a:rPr lang="ru-RU" sz="1600" b="1" dirty="0">
                <a:solidFill>
                  <a:srgbClr val="193FA7"/>
                </a:solidFill>
                <a:latin typeface="Verdana"/>
                <a:ea typeface="Verdana"/>
              </a:rPr>
              <a:t>/чел.</a:t>
            </a:r>
            <a:br>
              <a:rPr sz="1600" b="1" dirty="0">
                <a:solidFill>
                  <a:srgbClr val="193FA7"/>
                </a:solidFill>
                <a:latin typeface="Verdana"/>
                <a:ea typeface="Verdana"/>
              </a:rPr>
            </a:br>
            <a:r>
              <a:rPr lang="ru-RU" sz="1200" b="0" u="none" strike="noStrike" dirty="0">
                <a:solidFill>
                  <a:srgbClr val="193FA7"/>
                </a:solidFill>
                <a:uFillTx/>
                <a:latin typeface="Verdana"/>
                <a:ea typeface="Verdana"/>
              </a:rPr>
              <a:t>Производительность труда</a:t>
            </a:r>
            <a:endParaRPr lang="ru-RU" sz="12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0" name="Рисунок 16"/>
          <p:cNvSpPr/>
          <p:nvPr/>
        </p:nvSpPr>
        <p:spPr>
          <a:xfrm>
            <a:off x="452160" y="5383440"/>
            <a:ext cx="719640" cy="719640"/>
          </a:xfrm>
          <a:prstGeom prst="roundRect">
            <a:avLst>
              <a:gd name="adj" fmla="val 3690"/>
            </a:avLst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1" name="Рисунок 17"/>
          <p:cNvSpPr/>
          <p:nvPr/>
        </p:nvSpPr>
        <p:spPr>
          <a:xfrm>
            <a:off x="2470320" y="5383440"/>
            <a:ext cx="719640" cy="719640"/>
          </a:xfrm>
          <a:prstGeom prst="roundRect">
            <a:avLst>
              <a:gd name="adj" fmla="val 3690"/>
            </a:avLst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2" name="Рисунок 18"/>
          <p:cNvSpPr/>
          <p:nvPr/>
        </p:nvSpPr>
        <p:spPr>
          <a:xfrm>
            <a:off x="4487400" y="5383440"/>
            <a:ext cx="719640" cy="719640"/>
          </a:xfrm>
          <a:prstGeom prst="roundRect">
            <a:avLst>
              <a:gd name="adj" fmla="val 3690"/>
            </a:avLst>
          </a:pr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3" name="Рисунок 19"/>
          <p:cNvSpPr/>
          <p:nvPr/>
        </p:nvSpPr>
        <p:spPr>
          <a:xfrm>
            <a:off x="6597360" y="5383440"/>
            <a:ext cx="719640" cy="719640"/>
          </a:xfrm>
          <a:prstGeom prst="roundRect">
            <a:avLst>
              <a:gd name="adj" fmla="val 3690"/>
            </a:avLst>
          </a:pr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4" name="Текст 131"/>
          <p:cNvSpPr/>
          <p:nvPr/>
        </p:nvSpPr>
        <p:spPr>
          <a:xfrm>
            <a:off x="1066680" y="5476680"/>
            <a:ext cx="1325520" cy="50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000" b="1" u="none" strike="noStrike">
                <a:solidFill>
                  <a:srgbClr val="193FA7"/>
                </a:solidFill>
                <a:uFillTx/>
                <a:latin typeface="Verdana"/>
                <a:ea typeface="Verdana"/>
              </a:rPr>
              <a:t>Развитие человеческого капитала</a:t>
            </a:r>
            <a:endParaRPr lang="ru-RU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5" name="Текст 132"/>
          <p:cNvSpPr/>
          <p:nvPr/>
        </p:nvSpPr>
        <p:spPr>
          <a:xfrm>
            <a:off x="3100320" y="5476680"/>
            <a:ext cx="1425960" cy="50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000" b="1" u="none" strike="noStrike">
                <a:solidFill>
                  <a:srgbClr val="193FA7"/>
                </a:solidFill>
                <a:uFillTx/>
                <a:latin typeface="Verdana"/>
                <a:ea typeface="Verdana"/>
              </a:rPr>
              <a:t>Устойчивый экономический рост</a:t>
            </a:r>
            <a:endParaRPr lang="ru-RU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6" name="Текст 133"/>
          <p:cNvSpPr/>
          <p:nvPr/>
        </p:nvSpPr>
        <p:spPr>
          <a:xfrm>
            <a:off x="5150520" y="5475240"/>
            <a:ext cx="1374840" cy="50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000" b="1" u="none" strike="noStrike">
                <a:solidFill>
                  <a:srgbClr val="193FA7"/>
                </a:solidFill>
                <a:uFillTx/>
                <a:latin typeface="Verdana"/>
                <a:ea typeface="Verdana"/>
              </a:rPr>
              <a:t>Качественная городская среда</a:t>
            </a:r>
            <a:endParaRPr lang="ru-RU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7" name="Текст 134"/>
          <p:cNvSpPr/>
          <p:nvPr/>
        </p:nvSpPr>
        <p:spPr>
          <a:xfrm>
            <a:off x="7160760" y="5475240"/>
            <a:ext cx="1216080" cy="50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000" b="1" u="none" strike="noStrike">
                <a:solidFill>
                  <a:srgbClr val="193FA7"/>
                </a:solidFill>
                <a:uFillTx/>
                <a:latin typeface="Verdana"/>
                <a:ea typeface="Verdana"/>
              </a:rPr>
              <a:t>Эффективное управление городом</a:t>
            </a:r>
            <a:endParaRPr lang="ru-RU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" name="Рисунок 21">
            <a:extLst>
              <a:ext uri="{FF2B5EF4-FFF2-40B4-BE49-F238E27FC236}">
                <a16:creationId xmlns:a16="http://schemas.microsoft.com/office/drawing/2014/main" id="{A1842595-966A-197C-0DA4-4BDCAF26617A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7045684" y="1500521"/>
            <a:ext cx="6529320" cy="685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Прямоугольник: скругленные углы 31"/>
          <p:cNvSpPr/>
          <p:nvPr/>
        </p:nvSpPr>
        <p:spPr>
          <a:xfrm>
            <a:off x="7968600" y="461880"/>
            <a:ext cx="3911760" cy="6032880"/>
          </a:xfrm>
          <a:prstGeom prst="roundRect">
            <a:avLst>
              <a:gd name="adj" fmla="val 11454"/>
            </a:avLst>
          </a:prstGeom>
          <a:noFill/>
          <a:ln w="19050">
            <a:solidFill>
              <a:srgbClr val="517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239" name="Прямоугольник: скругленные углы 29"/>
          <p:cNvSpPr/>
          <p:nvPr/>
        </p:nvSpPr>
        <p:spPr>
          <a:xfrm>
            <a:off x="523470" y="3087972"/>
            <a:ext cx="3133440" cy="3469887"/>
          </a:xfrm>
          <a:prstGeom prst="roundRect">
            <a:avLst>
              <a:gd name="adj" fmla="val 11500"/>
            </a:avLst>
          </a:prstGeom>
          <a:solidFill>
            <a:srgbClr val="517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241" name="Текст 9"/>
          <p:cNvSpPr/>
          <p:nvPr/>
        </p:nvSpPr>
        <p:spPr>
          <a:xfrm>
            <a:off x="528120" y="1618560"/>
            <a:ext cx="3627000" cy="127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Развитие среднеспециального образования </a:t>
            </a:r>
          </a:p>
          <a:p>
            <a:pPr marL="171360" indent="-171360" defTabSz="91440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Модернизация объектов образования и культуры</a:t>
            </a:r>
          </a:p>
          <a:p>
            <a:pPr marL="171360" indent="-171360" defTabSz="91440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Увеличение количества узких специалистов в больницах</a:t>
            </a:r>
          </a:p>
          <a:p>
            <a:pPr marL="171360" indent="-171360" defTabSz="91440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u="none" strike="noStrike" dirty="0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Разнообразие досуга, модернизация пространств для творчества и самовыражения 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2" name="Текст 12"/>
          <p:cNvSpPr/>
          <p:nvPr/>
        </p:nvSpPr>
        <p:spPr>
          <a:xfrm>
            <a:off x="3913200" y="1618560"/>
            <a:ext cx="3587040" cy="399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71450" indent="-17145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Капитальный ремонт и обновление материально-технической базы детских садов</a:t>
            </a:r>
          </a:p>
          <a:p>
            <a:pPr marL="171360" indent="-17136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Создание Технической школы будущего в составе Билибинского кластера науки и техники</a:t>
            </a:r>
          </a:p>
          <a:p>
            <a:pPr marL="171360" indent="-17136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Расширение Краеведческого музея им. Г. С. Глазырина</a:t>
            </a:r>
          </a:p>
          <a:p>
            <a:pPr marL="171360" indent="-17136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u="none" strike="noStrike" dirty="0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Строительство ФОК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171360" indent="-17136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Строительство крытой многофункциональной спортивной площадки в с. Островное</a:t>
            </a:r>
          </a:p>
          <a:p>
            <a:pPr marL="171360" indent="-17136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Приобретение автомобиля для доставки пациентов и </a:t>
            </a:r>
            <a:r>
              <a:rPr lang="ru-RU" sz="1000" b="1" dirty="0" err="1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мед.работников</a:t>
            </a: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  до ГБУЗ «Чукотская окружная больница»</a:t>
            </a:r>
          </a:p>
          <a:p>
            <a:pPr marL="171360" indent="-17136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Приобретение модульного фельдшерско-акушерского пункта в с. </a:t>
            </a:r>
            <a:r>
              <a:rPr lang="ru-RU" sz="1000" b="1" dirty="0" err="1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Илирней</a:t>
            </a:r>
            <a:endParaRPr lang="ru-RU" sz="1000" b="1" dirty="0">
              <a:solidFill>
                <a:schemeClr val="dk2">
                  <a:lumMod val="25000"/>
                </a:schemeClr>
              </a:solidFill>
              <a:latin typeface="Verdana"/>
              <a:ea typeface="Verdana"/>
            </a:endParaRPr>
          </a:p>
          <a:p>
            <a:pPr marL="171360" indent="-17136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Единовременная компенсационная выплата прибывшим медицинским сотрудникам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</a:pP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700"/>
              </a:spcBef>
              <a:tabLst>
                <a:tab pos="0" algn="l"/>
              </a:tabLst>
            </a:pP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3" name="Текст 13"/>
          <p:cNvSpPr/>
          <p:nvPr/>
        </p:nvSpPr>
        <p:spPr>
          <a:xfrm>
            <a:off x="698400" y="3106440"/>
            <a:ext cx="16063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1" dirty="0">
                <a:solidFill>
                  <a:schemeClr val="lt1"/>
                </a:solidFill>
                <a:latin typeface="Verdana"/>
                <a:ea typeface="Verdana"/>
              </a:rPr>
              <a:t>20</a:t>
            </a:r>
            <a:r>
              <a:rPr lang="en-US" sz="28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%</a:t>
            </a:r>
            <a:r>
              <a:rPr lang="ru-RU" sz="28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 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4" name="Текст 14"/>
          <p:cNvSpPr/>
          <p:nvPr/>
        </p:nvSpPr>
        <p:spPr>
          <a:xfrm>
            <a:off x="698400" y="3514680"/>
            <a:ext cx="2796840" cy="43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0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Увеличение числа жителей Билибино из числа молодежи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5" name="Заголовок 4"/>
          <p:cNvSpPr/>
          <p:nvPr/>
        </p:nvSpPr>
        <p:spPr>
          <a:xfrm>
            <a:off x="860760" y="648000"/>
            <a:ext cx="7389360" cy="387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85000"/>
              </a:lnSpc>
            </a:pPr>
            <a:r>
              <a:rPr lang="ru-RU" sz="2400" b="1" u="none" strike="noStrike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Развиваем </a:t>
            </a:r>
            <a:r>
              <a:rPr lang="ru-RU" sz="24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человеческий</a:t>
            </a:r>
            <a:r>
              <a:rPr lang="ru-RU" sz="2400" b="1" u="none" strike="noStrike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 капитал</a:t>
            </a:r>
            <a:endParaRPr lang="ru-RU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6" name="Стрелка: вправо 21"/>
          <p:cNvSpPr/>
          <p:nvPr/>
        </p:nvSpPr>
        <p:spPr>
          <a:xfrm>
            <a:off x="568440" y="681120"/>
            <a:ext cx="302040" cy="3211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17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rgbClr val="5177F8"/>
              </a:solidFill>
              <a:uFillTx/>
              <a:latin typeface="Century Gothic"/>
            </a:endParaRPr>
          </a:p>
        </p:txBody>
      </p:sp>
      <p:sp>
        <p:nvSpPr>
          <p:cNvPr id="247" name="Прямоугольник: скругленные углы 22"/>
          <p:cNvSpPr/>
          <p:nvPr/>
        </p:nvSpPr>
        <p:spPr>
          <a:xfrm>
            <a:off x="568440" y="1135080"/>
            <a:ext cx="3133440" cy="387360"/>
          </a:xfrm>
          <a:prstGeom prst="roundRect">
            <a:avLst>
              <a:gd name="adj" fmla="val 50000"/>
            </a:avLst>
          </a:prstGeom>
          <a:noFill/>
          <a:ln>
            <a:solidFill>
              <a:srgbClr val="517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4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Задачи</a:t>
            </a:r>
            <a:endParaRPr lang="ru-RU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8" name="Прямоугольник: скругленные углы 23"/>
          <p:cNvSpPr/>
          <p:nvPr/>
        </p:nvSpPr>
        <p:spPr>
          <a:xfrm>
            <a:off x="3959280" y="1135080"/>
            <a:ext cx="3494880" cy="387360"/>
          </a:xfrm>
          <a:prstGeom prst="roundRect">
            <a:avLst>
              <a:gd name="adj" fmla="val 50000"/>
            </a:avLst>
          </a:prstGeom>
          <a:noFill/>
          <a:ln>
            <a:solidFill>
              <a:srgbClr val="517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4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Инструменты</a:t>
            </a:r>
            <a:endParaRPr lang="ru-RU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9" name="Текст 13"/>
          <p:cNvSpPr/>
          <p:nvPr/>
        </p:nvSpPr>
        <p:spPr>
          <a:xfrm>
            <a:off x="668420" y="4110887"/>
            <a:ext cx="1685036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+80</a:t>
            </a:r>
            <a:r>
              <a:rPr lang="en-US" sz="28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 %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0" name="Текст 14"/>
          <p:cNvSpPr/>
          <p:nvPr/>
        </p:nvSpPr>
        <p:spPr>
          <a:xfrm>
            <a:off x="713390" y="4559388"/>
            <a:ext cx="27968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000" b="1" dirty="0">
                <a:solidFill>
                  <a:schemeClr val="lt1"/>
                </a:solidFill>
                <a:latin typeface="Verdana"/>
                <a:ea typeface="Verdana"/>
              </a:rPr>
              <a:t>Индекс удовлетворенности качеством дошкольного, школьного, среднего, дополнительного образования</a:t>
            </a:r>
          </a:p>
        </p:txBody>
      </p:sp>
      <p:sp>
        <p:nvSpPr>
          <p:cNvPr id="251" name="Текст 13"/>
          <p:cNvSpPr/>
          <p:nvPr/>
        </p:nvSpPr>
        <p:spPr>
          <a:xfrm>
            <a:off x="698400" y="5365800"/>
            <a:ext cx="1894898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100%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2" name="Текст 14"/>
          <p:cNvSpPr/>
          <p:nvPr/>
        </p:nvSpPr>
        <p:spPr>
          <a:xfrm>
            <a:off x="698400" y="5745700"/>
            <a:ext cx="27968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ru-RU" sz="1000" b="1" dirty="0">
                <a:solidFill>
                  <a:schemeClr val="lt1"/>
                </a:solidFill>
                <a:latin typeface="Verdana"/>
                <a:ea typeface="Verdana"/>
              </a:rPr>
              <a:t>Учреждений культуры и спорта находятся в удовлетворительном состоянии</a:t>
            </a:r>
          </a:p>
        </p:txBody>
      </p:sp>
      <p:pic>
        <p:nvPicPr>
          <p:cNvPr id="253" name="Рисунок 30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349800" y="5294520"/>
            <a:ext cx="961560" cy="125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E8574857-E0E1-DC31-589A-2FCC6097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6" t="18570" r="41273" b="15134"/>
          <a:stretch>
            <a:fillRect/>
          </a:stretch>
        </p:blipFill>
        <p:spPr bwMode="auto">
          <a:xfrm>
            <a:off x="7704944" y="589757"/>
            <a:ext cx="3770298" cy="5904410"/>
          </a:xfrm>
          <a:prstGeom prst="roundRect">
            <a:avLst>
              <a:gd name="adj" fmla="val 8517"/>
            </a:avLst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Прямоугольник: скругленные углы 2"/>
          <p:cNvSpPr/>
          <p:nvPr/>
        </p:nvSpPr>
        <p:spPr>
          <a:xfrm>
            <a:off x="7968600" y="461880"/>
            <a:ext cx="3911760" cy="6032880"/>
          </a:xfrm>
          <a:prstGeom prst="roundRect">
            <a:avLst>
              <a:gd name="adj" fmla="val 11454"/>
            </a:avLst>
          </a:prstGeom>
          <a:noFill/>
          <a:ln w="19050">
            <a:solidFill>
              <a:srgbClr val="517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256" name="Прямоугольник: скругленные углы 29"/>
          <p:cNvSpPr/>
          <p:nvPr/>
        </p:nvSpPr>
        <p:spPr>
          <a:xfrm>
            <a:off x="568440" y="2889720"/>
            <a:ext cx="3133440" cy="3638160"/>
          </a:xfrm>
          <a:prstGeom prst="roundRect">
            <a:avLst>
              <a:gd name="adj" fmla="val 11500"/>
            </a:avLst>
          </a:prstGeom>
          <a:solidFill>
            <a:srgbClr val="517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257" name="Текст 9"/>
          <p:cNvSpPr/>
          <p:nvPr/>
        </p:nvSpPr>
        <p:spPr>
          <a:xfrm>
            <a:off x="528120" y="1618560"/>
            <a:ext cx="3627000" cy="127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71360" indent="-171360" defTabSz="91440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u="none" strike="noStrike" dirty="0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Стимулирование роста малого и среднего предпринимательства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171360" indent="-171360" defTabSz="91440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u="none" strike="noStrike" dirty="0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Создание новых рабочих мест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171360" indent="-171360" defTabSz="91440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u="none" strike="noStrike" dirty="0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Усиление производственной безопасност</a:t>
            </a:r>
            <a:r>
              <a:rPr lang="ru-RU" sz="1000" b="1" dirty="0">
                <a:solidFill>
                  <a:srgbClr val="000000"/>
                </a:solidFill>
                <a:latin typeface="Arial"/>
                <a:ea typeface="Verdana"/>
              </a:rPr>
              <a:t>и</a:t>
            </a:r>
          </a:p>
          <a:p>
            <a:pPr marL="171360" indent="-171360" defTabSz="91440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u="none" strike="noStrike" dirty="0">
                <a:solidFill>
                  <a:srgbClr val="000000"/>
                </a:solidFill>
                <a:uFillTx/>
                <a:latin typeface="Arial"/>
                <a:ea typeface="Verdana"/>
              </a:rPr>
              <a:t>Модернизация оленеводства</a:t>
            </a:r>
          </a:p>
        </p:txBody>
      </p:sp>
      <p:sp>
        <p:nvSpPr>
          <p:cNvPr id="258" name="Текст 12"/>
          <p:cNvSpPr/>
          <p:nvPr/>
        </p:nvSpPr>
        <p:spPr>
          <a:xfrm>
            <a:off x="3913200" y="1618559"/>
            <a:ext cx="3587040" cy="39427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71360" indent="-17136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Реконструкция аэропорта и запуск новых маршрутов воздушного сообщения</a:t>
            </a:r>
          </a:p>
          <a:p>
            <a:pPr marL="171360" indent="-17136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Круглогодичная доставка грузов</a:t>
            </a:r>
          </a:p>
          <a:p>
            <a:pPr marL="171360" indent="-17136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Поддержка МСП работающих в </a:t>
            </a:r>
            <a:r>
              <a:rPr lang="ru-RU" sz="1000" b="1" dirty="0" err="1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ндустрии</a:t>
            </a: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 гостеприимства, продовольственного обеспечения</a:t>
            </a:r>
          </a:p>
          <a:p>
            <a:pPr marL="171360" indent="-17136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Рост транспортно-логистического значения благодаря строительству автодорог Колыма — Омсукчан - Омолон — Анадырь с подъездом до Билибино и </a:t>
            </a:r>
            <a:r>
              <a:rPr lang="ru-RU" sz="1000" b="1" dirty="0" err="1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Баимский</a:t>
            </a: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 ГОК —  Билибино — мыс </a:t>
            </a:r>
            <a:r>
              <a:rPr lang="ru-RU" sz="1000" b="1" dirty="0" err="1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Наглейнын</a:t>
            </a:r>
            <a:endParaRPr lang="ru-RU" sz="1000" b="1" dirty="0">
              <a:solidFill>
                <a:schemeClr val="dk2">
                  <a:lumMod val="25000"/>
                </a:schemeClr>
              </a:solidFill>
              <a:latin typeface="Verdana"/>
              <a:ea typeface="Verdana"/>
            </a:endParaRPr>
          </a:p>
          <a:p>
            <a:pPr marL="171360" indent="-17136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Реализация инвестиционного проекта по освоению </a:t>
            </a:r>
            <a:r>
              <a:rPr lang="ru-RU" sz="1000" b="1" dirty="0" err="1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Баимской</a:t>
            </a: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 рудной зоны, месторождений золота</a:t>
            </a:r>
          </a:p>
          <a:p>
            <a:pPr marL="171360" indent="-17136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Капитальный ремонт автодороги Билибино-</a:t>
            </a:r>
            <a:r>
              <a:rPr lang="ru-RU" sz="1000" b="1" dirty="0" err="1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Анюйск</a:t>
            </a: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.</a:t>
            </a:r>
          </a:p>
          <a:p>
            <a:pPr marL="171360" indent="-17136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Развитие агропромышленного комплекса</a:t>
            </a:r>
          </a:p>
        </p:txBody>
      </p:sp>
      <p:sp>
        <p:nvSpPr>
          <p:cNvPr id="259" name="Текст 13"/>
          <p:cNvSpPr/>
          <p:nvPr/>
        </p:nvSpPr>
        <p:spPr>
          <a:xfrm>
            <a:off x="698400" y="3106440"/>
            <a:ext cx="2957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8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&gt;</a:t>
            </a:r>
            <a:r>
              <a:rPr lang="ru-RU" sz="28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5900 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0" name="Текст 14"/>
          <p:cNvSpPr/>
          <p:nvPr/>
        </p:nvSpPr>
        <p:spPr>
          <a:xfrm>
            <a:off x="698400" y="3514680"/>
            <a:ext cx="279684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000" b="1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новых рабочих мест</a:t>
            </a:r>
            <a:endParaRPr lang="ru-RU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1" name="Заголовок 4"/>
          <p:cNvSpPr/>
          <p:nvPr/>
        </p:nvSpPr>
        <p:spPr>
          <a:xfrm>
            <a:off x="860760" y="648000"/>
            <a:ext cx="7389360" cy="387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85000"/>
              </a:lnSpc>
            </a:pPr>
            <a:r>
              <a:rPr lang="ru-RU" sz="2400" b="1" u="none" strike="noStrike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Строим </a:t>
            </a:r>
            <a:r>
              <a:rPr lang="ru-RU" sz="24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устойчивую</a:t>
            </a:r>
            <a:r>
              <a:rPr lang="ru-RU" sz="2400" b="1" u="none" strike="noStrike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 экономику</a:t>
            </a:r>
            <a:endParaRPr lang="ru-RU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2" name="Стрелка: вправо 21"/>
          <p:cNvSpPr/>
          <p:nvPr/>
        </p:nvSpPr>
        <p:spPr>
          <a:xfrm>
            <a:off x="568440" y="681120"/>
            <a:ext cx="302040" cy="3211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17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rgbClr val="5177F8"/>
              </a:solidFill>
              <a:uFillTx/>
              <a:latin typeface="Century Gothic"/>
            </a:endParaRPr>
          </a:p>
        </p:txBody>
      </p:sp>
      <p:sp>
        <p:nvSpPr>
          <p:cNvPr id="263" name="Прямоугольник: скругленные углы 22"/>
          <p:cNvSpPr/>
          <p:nvPr/>
        </p:nvSpPr>
        <p:spPr>
          <a:xfrm>
            <a:off x="568440" y="1135080"/>
            <a:ext cx="3133440" cy="387360"/>
          </a:xfrm>
          <a:prstGeom prst="roundRect">
            <a:avLst>
              <a:gd name="adj" fmla="val 50000"/>
            </a:avLst>
          </a:prstGeom>
          <a:noFill/>
          <a:ln>
            <a:solidFill>
              <a:srgbClr val="517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4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Задачи</a:t>
            </a:r>
            <a:endParaRPr lang="ru-RU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4" name="Прямоугольник: скругленные углы 23"/>
          <p:cNvSpPr/>
          <p:nvPr/>
        </p:nvSpPr>
        <p:spPr>
          <a:xfrm>
            <a:off x="3959280" y="1135080"/>
            <a:ext cx="3494880" cy="387360"/>
          </a:xfrm>
          <a:prstGeom prst="roundRect">
            <a:avLst>
              <a:gd name="adj" fmla="val 50000"/>
            </a:avLst>
          </a:prstGeom>
          <a:noFill/>
          <a:ln>
            <a:solidFill>
              <a:srgbClr val="517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4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Инструменты</a:t>
            </a:r>
            <a:endParaRPr lang="ru-RU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5" name="Текст 13"/>
          <p:cNvSpPr/>
          <p:nvPr/>
        </p:nvSpPr>
        <p:spPr>
          <a:xfrm>
            <a:off x="698400" y="3796560"/>
            <a:ext cx="1789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+</a:t>
            </a:r>
            <a:r>
              <a:rPr lang="ru-RU" sz="2800" b="1" dirty="0">
                <a:solidFill>
                  <a:schemeClr val="lt1"/>
                </a:solidFill>
                <a:latin typeface="Verdana"/>
                <a:ea typeface="Verdana"/>
              </a:rPr>
              <a:t>30</a:t>
            </a:r>
            <a:r>
              <a:rPr lang="ru-RU" sz="28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%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6" name="Текст 14"/>
          <p:cNvSpPr/>
          <p:nvPr/>
        </p:nvSpPr>
        <p:spPr>
          <a:xfrm>
            <a:off x="698400" y="4155120"/>
            <a:ext cx="27968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0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Рост малого и среднего предпринимательства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7" name="Текст 13"/>
          <p:cNvSpPr/>
          <p:nvPr/>
        </p:nvSpPr>
        <p:spPr>
          <a:xfrm>
            <a:off x="698399" y="5477400"/>
            <a:ext cx="3378926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600" b="1" dirty="0">
                <a:solidFill>
                  <a:schemeClr val="lt1"/>
                </a:solidFill>
                <a:latin typeface="Verdana"/>
                <a:ea typeface="Verdana"/>
              </a:rPr>
              <a:t>91,4 млрд руб.</a:t>
            </a:r>
            <a:endParaRPr lang="ru-RU" sz="26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8" name="Текст 14"/>
          <p:cNvSpPr/>
          <p:nvPr/>
        </p:nvSpPr>
        <p:spPr>
          <a:xfrm>
            <a:off x="698400" y="5827680"/>
            <a:ext cx="27968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0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Объем добычи полезных ископаемых (вклад ВГП)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9" name="Текст 13"/>
          <p:cNvSpPr/>
          <p:nvPr/>
        </p:nvSpPr>
        <p:spPr>
          <a:xfrm>
            <a:off x="698399" y="4695840"/>
            <a:ext cx="2659397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в 3,2 раза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0" name="Текст 14"/>
          <p:cNvSpPr/>
          <p:nvPr/>
        </p:nvSpPr>
        <p:spPr>
          <a:xfrm>
            <a:off x="698400" y="5054400"/>
            <a:ext cx="27968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0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Рост благосостояния жителей города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71" name="Рисунок 3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592103" y="5600880"/>
            <a:ext cx="1085400" cy="125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E811518C-88D8-823C-9C64-041EB9CE1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5" t="19734" r="13955" b="10458"/>
          <a:stretch>
            <a:fillRect/>
          </a:stretch>
        </p:blipFill>
        <p:spPr bwMode="auto">
          <a:xfrm>
            <a:off x="7704944" y="589757"/>
            <a:ext cx="3770298" cy="5904410"/>
          </a:xfrm>
          <a:prstGeom prst="roundRect">
            <a:avLst>
              <a:gd name="adj" fmla="val 8517"/>
            </a:avLst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Прямоугольник: скругленные углы 2"/>
          <p:cNvSpPr/>
          <p:nvPr/>
        </p:nvSpPr>
        <p:spPr>
          <a:xfrm>
            <a:off x="7968600" y="461880"/>
            <a:ext cx="3911760" cy="6032880"/>
          </a:xfrm>
          <a:prstGeom prst="roundRect">
            <a:avLst>
              <a:gd name="adj" fmla="val 11454"/>
            </a:avLst>
          </a:prstGeom>
          <a:noFill/>
          <a:ln w="19050">
            <a:solidFill>
              <a:srgbClr val="517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274" name="Прямоугольник: скругленные углы 29"/>
          <p:cNvSpPr/>
          <p:nvPr/>
        </p:nvSpPr>
        <p:spPr>
          <a:xfrm>
            <a:off x="568440" y="2889720"/>
            <a:ext cx="3133440" cy="3638160"/>
          </a:xfrm>
          <a:prstGeom prst="roundRect">
            <a:avLst>
              <a:gd name="adj" fmla="val 11500"/>
            </a:avLst>
          </a:prstGeom>
          <a:solidFill>
            <a:srgbClr val="517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uFillTx/>
              <a:latin typeface="Century Gothic"/>
            </a:endParaRPr>
          </a:p>
        </p:txBody>
      </p:sp>
      <p:sp>
        <p:nvSpPr>
          <p:cNvPr id="275" name="Текст 9"/>
          <p:cNvSpPr/>
          <p:nvPr/>
        </p:nvSpPr>
        <p:spPr>
          <a:xfrm>
            <a:off x="528120" y="1618560"/>
            <a:ext cx="3627000" cy="127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71360" indent="-171360" defTabSz="91440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u="none" strike="noStrike" dirty="0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Модернизация коммунальной инфраструктуры города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171360" indent="-171360" defTabSz="91440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u="none" strike="noStrike" dirty="0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Строительство нового жилья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171360" indent="-171360" defTabSz="91440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u="none" strike="noStrike" dirty="0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Развитие индустрии гостеприимства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171360" indent="-171360" defTabSz="91440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u="none" strike="noStrike" dirty="0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Благоустройство (дворы, зоны отдыха в черте города и за его пределами)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6" name="Текст 12"/>
          <p:cNvSpPr/>
          <p:nvPr/>
        </p:nvSpPr>
        <p:spPr>
          <a:xfrm>
            <a:off x="3913200" y="1618560"/>
            <a:ext cx="3587040" cy="316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7145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Введение новых объектов жилья</a:t>
            </a:r>
          </a:p>
          <a:p>
            <a:pPr marL="17145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Благоустройство дворовых и общественных территорий</a:t>
            </a:r>
          </a:p>
          <a:p>
            <a:pPr marL="17145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Открытие новых объектов общественного питания, услуг</a:t>
            </a:r>
          </a:p>
          <a:p>
            <a:pPr marL="17145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Строительство крытых детских площадок</a:t>
            </a:r>
          </a:p>
          <a:p>
            <a:pPr marL="17145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Участие в конкурсах на создание комфортной городской среды;</a:t>
            </a:r>
          </a:p>
          <a:p>
            <a:pPr marL="17145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Подключение территории к ВОЛС;</a:t>
            </a:r>
          </a:p>
          <a:p>
            <a:pPr marL="17145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Реконструкция сетей ГВС, ХВС, ТС города.</a:t>
            </a:r>
          </a:p>
          <a:p>
            <a:pPr marL="171360" indent="-17136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r>
              <a:rPr lang="ru-RU" sz="1000" b="1" dirty="0">
                <a:solidFill>
                  <a:schemeClr val="dk2">
                    <a:lumMod val="25000"/>
                  </a:schemeClr>
                </a:solidFill>
                <a:latin typeface="Verdana"/>
                <a:ea typeface="Verdana"/>
              </a:rPr>
              <a:t>Строительство гостиничного комплекса</a:t>
            </a:r>
          </a:p>
          <a:p>
            <a:pPr marL="171360" indent="-171360" defTabSz="914400">
              <a:lnSpc>
                <a:spcPct val="90000"/>
              </a:lnSpc>
              <a:spcBef>
                <a:spcPts val="700"/>
              </a:spcBef>
              <a:buClr>
                <a:srgbClr val="3A3A3A"/>
              </a:buClr>
              <a:buFont typeface="Arial"/>
              <a:buChar char="•"/>
            </a:pP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7" name="Текст 13"/>
          <p:cNvSpPr/>
          <p:nvPr/>
        </p:nvSpPr>
        <p:spPr>
          <a:xfrm>
            <a:off x="698400" y="3106440"/>
            <a:ext cx="2957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39 тыс. м2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8" name="Текст 14"/>
          <p:cNvSpPr/>
          <p:nvPr/>
        </p:nvSpPr>
        <p:spPr>
          <a:xfrm>
            <a:off x="698400" y="3514680"/>
            <a:ext cx="2796840" cy="44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0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новых жилых площадей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9" name="Заголовок 4"/>
          <p:cNvSpPr/>
          <p:nvPr/>
        </p:nvSpPr>
        <p:spPr>
          <a:xfrm>
            <a:off x="860760" y="648000"/>
            <a:ext cx="7389360" cy="387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85000"/>
              </a:lnSpc>
            </a:pPr>
            <a:r>
              <a:rPr lang="ru-RU" sz="2400" b="1" u="none" strike="noStrike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Создаем </a:t>
            </a:r>
            <a:r>
              <a:rPr lang="ru-RU" sz="24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комфортную</a:t>
            </a:r>
            <a:r>
              <a:rPr lang="ru-RU" sz="2400" b="1" u="none" strike="noStrike">
                <a:solidFill>
                  <a:schemeClr val="dk2">
                    <a:lumMod val="25000"/>
                  </a:schemeClr>
                </a:solidFill>
                <a:uFillTx/>
                <a:latin typeface="Verdana"/>
                <a:ea typeface="Verdana"/>
              </a:rPr>
              <a:t> городскую среду</a:t>
            </a:r>
            <a:endParaRPr lang="ru-RU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0" name="Стрелка: вправо 21"/>
          <p:cNvSpPr/>
          <p:nvPr/>
        </p:nvSpPr>
        <p:spPr>
          <a:xfrm>
            <a:off x="568440" y="681120"/>
            <a:ext cx="302040" cy="3211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17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rgbClr val="5177F8"/>
              </a:solidFill>
              <a:uFillTx/>
              <a:latin typeface="Century Gothic"/>
            </a:endParaRPr>
          </a:p>
        </p:txBody>
      </p:sp>
      <p:sp>
        <p:nvSpPr>
          <p:cNvPr id="281" name="Прямоугольник: скругленные углы 22"/>
          <p:cNvSpPr/>
          <p:nvPr/>
        </p:nvSpPr>
        <p:spPr>
          <a:xfrm>
            <a:off x="568440" y="1135080"/>
            <a:ext cx="3133440" cy="387360"/>
          </a:xfrm>
          <a:prstGeom prst="roundRect">
            <a:avLst>
              <a:gd name="adj" fmla="val 50000"/>
            </a:avLst>
          </a:prstGeom>
          <a:noFill/>
          <a:ln>
            <a:solidFill>
              <a:srgbClr val="517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4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Задачи</a:t>
            </a:r>
            <a:endParaRPr lang="ru-RU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2" name="Прямоугольник: скругленные углы 23"/>
          <p:cNvSpPr/>
          <p:nvPr/>
        </p:nvSpPr>
        <p:spPr>
          <a:xfrm>
            <a:off x="3959280" y="1135080"/>
            <a:ext cx="3494880" cy="387360"/>
          </a:xfrm>
          <a:prstGeom prst="roundRect">
            <a:avLst>
              <a:gd name="adj" fmla="val 50000"/>
            </a:avLst>
          </a:prstGeom>
          <a:noFill/>
          <a:ln>
            <a:solidFill>
              <a:srgbClr val="5177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400" b="1" u="none" strike="noStrike">
                <a:solidFill>
                  <a:srgbClr val="5177F8"/>
                </a:solidFill>
                <a:uFillTx/>
                <a:latin typeface="Verdana"/>
                <a:ea typeface="Verdana"/>
              </a:rPr>
              <a:t>Инструменты</a:t>
            </a:r>
            <a:endParaRPr lang="ru-RU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3" name="Текст 14"/>
          <p:cNvSpPr/>
          <p:nvPr/>
        </p:nvSpPr>
        <p:spPr>
          <a:xfrm>
            <a:off x="698400" y="5827680"/>
            <a:ext cx="27968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0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Бетонирование дворов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4" name="Текст 13"/>
          <p:cNvSpPr/>
          <p:nvPr/>
        </p:nvSpPr>
        <p:spPr>
          <a:xfrm>
            <a:off x="698400" y="4695840"/>
            <a:ext cx="31334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+5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5" name="Текст 14"/>
          <p:cNvSpPr/>
          <p:nvPr/>
        </p:nvSpPr>
        <p:spPr>
          <a:xfrm>
            <a:off x="698400" y="5054400"/>
            <a:ext cx="2796840" cy="42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0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Новых общественных мест для досуга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6" name="Текст 13"/>
          <p:cNvSpPr/>
          <p:nvPr/>
        </p:nvSpPr>
        <p:spPr>
          <a:xfrm>
            <a:off x="698400" y="3904200"/>
            <a:ext cx="1789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1" u="none" strike="noStrike">
                <a:solidFill>
                  <a:schemeClr val="lt1"/>
                </a:solidFill>
                <a:uFillTx/>
                <a:latin typeface="Verdana"/>
                <a:ea typeface="Verdana"/>
              </a:rPr>
              <a:t>100%</a:t>
            </a:r>
            <a:endParaRPr lang="ru-RU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7" name="Текст 14"/>
          <p:cNvSpPr/>
          <p:nvPr/>
        </p:nvSpPr>
        <p:spPr>
          <a:xfrm>
            <a:off x="698400" y="4262760"/>
            <a:ext cx="27968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0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Замена инженерных сетей</a:t>
            </a:r>
            <a:endParaRPr lang="ru-RU" sz="1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88" name="Рисунок 1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450600" y="5074200"/>
            <a:ext cx="1104480" cy="1447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9" name="Текст 13"/>
          <p:cNvSpPr/>
          <p:nvPr/>
        </p:nvSpPr>
        <p:spPr>
          <a:xfrm>
            <a:off x="698400" y="5477400"/>
            <a:ext cx="32144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100 </a:t>
            </a:r>
            <a:r>
              <a:rPr lang="en-US" sz="2800" b="1" u="none" strike="noStrike" dirty="0">
                <a:solidFill>
                  <a:schemeClr val="lt1"/>
                </a:solidFill>
                <a:uFillTx/>
                <a:latin typeface="Verdana"/>
                <a:ea typeface="Verdana"/>
              </a:rPr>
              <a:t>%</a:t>
            </a:r>
            <a:endParaRPr lang="ru-RU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A17E375-193F-FBB2-9655-F5EBBE69D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7" t="22203" r="32854" b="12784"/>
          <a:stretch>
            <a:fillRect/>
          </a:stretch>
        </p:blipFill>
        <p:spPr bwMode="auto">
          <a:xfrm>
            <a:off x="7704944" y="953590"/>
            <a:ext cx="3770298" cy="5904410"/>
          </a:xfrm>
          <a:prstGeom prst="roundRect">
            <a:avLst>
              <a:gd name="adj" fmla="val 8517"/>
            </a:avLst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ользовательские 1">
      <a:dk1>
        <a:srgbClr val="0B0B0B"/>
      </a:dk1>
      <a:lt1>
        <a:srgbClr val="FEFFFF"/>
      </a:lt1>
      <a:dk2>
        <a:srgbClr val="EAEAEA"/>
      </a:dk2>
      <a:lt2>
        <a:srgbClr val="DDDDDD"/>
      </a:lt2>
      <a:accent1>
        <a:srgbClr val="002DD1"/>
      </a:accent1>
      <a:accent2>
        <a:srgbClr val="2F5DFB"/>
      </a:accent2>
      <a:accent3>
        <a:srgbClr val="3355CF"/>
      </a:accent3>
      <a:accent4>
        <a:srgbClr val="273F90"/>
      </a:accent4>
      <a:accent5>
        <a:srgbClr val="5575EB"/>
      </a:accent5>
      <a:accent6>
        <a:srgbClr val="19AA2A"/>
      </a:accent6>
      <a:hlink>
        <a:srgbClr val="17AB2C"/>
      </a:hlink>
      <a:folHlink>
        <a:srgbClr val="31C979"/>
      </a:folHlink>
    </a:clrScheme>
    <a:fontScheme name="Century Gothic">
      <a:majorFont>
        <a:latin typeface="Century Gothic" panose="020F0302020204030204"/>
        <a:ea typeface=""/>
        <a:cs typeface=""/>
      </a:majorFont>
      <a:minorFont>
        <a:latin typeface="Century Gothic" panose="020F03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Пользовательские 1">
      <a:dk1>
        <a:srgbClr val="0B0B0B"/>
      </a:dk1>
      <a:lt1>
        <a:srgbClr val="FEFFFF"/>
      </a:lt1>
      <a:dk2>
        <a:srgbClr val="EAEAEA"/>
      </a:dk2>
      <a:lt2>
        <a:srgbClr val="DDDDDD"/>
      </a:lt2>
      <a:accent1>
        <a:srgbClr val="002DD1"/>
      </a:accent1>
      <a:accent2>
        <a:srgbClr val="2F5DFB"/>
      </a:accent2>
      <a:accent3>
        <a:srgbClr val="3355CF"/>
      </a:accent3>
      <a:accent4>
        <a:srgbClr val="273F90"/>
      </a:accent4>
      <a:accent5>
        <a:srgbClr val="5575EB"/>
      </a:accent5>
      <a:accent6>
        <a:srgbClr val="19AA2A"/>
      </a:accent6>
      <a:hlink>
        <a:srgbClr val="17AB2C"/>
      </a:hlink>
      <a:folHlink>
        <a:srgbClr val="31C979"/>
      </a:folHlink>
    </a:clrScheme>
    <a:fontScheme name="Century Gothic">
      <a:majorFont>
        <a:latin typeface="Century Gothic" panose="020F0302020204030204"/>
        <a:ea typeface=""/>
        <a:cs typeface=""/>
      </a:majorFont>
      <a:minorFont>
        <a:latin typeface="Century Gothic" panose="020F03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Пользовательские 1">
      <a:dk1>
        <a:srgbClr val="0B0B0B"/>
      </a:dk1>
      <a:lt1>
        <a:srgbClr val="FEFFFF"/>
      </a:lt1>
      <a:dk2>
        <a:srgbClr val="EAEAEA"/>
      </a:dk2>
      <a:lt2>
        <a:srgbClr val="DDDDDD"/>
      </a:lt2>
      <a:accent1>
        <a:srgbClr val="002DD1"/>
      </a:accent1>
      <a:accent2>
        <a:srgbClr val="2F5DFB"/>
      </a:accent2>
      <a:accent3>
        <a:srgbClr val="3355CF"/>
      </a:accent3>
      <a:accent4>
        <a:srgbClr val="273F90"/>
      </a:accent4>
      <a:accent5>
        <a:srgbClr val="5575EB"/>
      </a:accent5>
      <a:accent6>
        <a:srgbClr val="19AA2A"/>
      </a:accent6>
      <a:hlink>
        <a:srgbClr val="17AB2C"/>
      </a:hlink>
      <a:folHlink>
        <a:srgbClr val="31C979"/>
      </a:folHlink>
    </a:clrScheme>
    <a:fontScheme name="Century Gothic">
      <a:majorFont>
        <a:latin typeface="Century Gothic" panose="020F0302020204030204"/>
        <a:ea typeface=""/>
        <a:cs typeface=""/>
      </a:majorFont>
      <a:minorFont>
        <a:latin typeface="Century Gothic" panose="020F03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Пользовательские 1">
      <a:dk1>
        <a:srgbClr val="0B0B0B"/>
      </a:dk1>
      <a:lt1>
        <a:srgbClr val="FEFFFF"/>
      </a:lt1>
      <a:dk2>
        <a:srgbClr val="EAEAEA"/>
      </a:dk2>
      <a:lt2>
        <a:srgbClr val="DDDDDD"/>
      </a:lt2>
      <a:accent1>
        <a:srgbClr val="002DD1"/>
      </a:accent1>
      <a:accent2>
        <a:srgbClr val="2F5DFB"/>
      </a:accent2>
      <a:accent3>
        <a:srgbClr val="3355CF"/>
      </a:accent3>
      <a:accent4>
        <a:srgbClr val="273F90"/>
      </a:accent4>
      <a:accent5>
        <a:srgbClr val="5575EB"/>
      </a:accent5>
      <a:accent6>
        <a:srgbClr val="19AA2A"/>
      </a:accent6>
      <a:hlink>
        <a:srgbClr val="17AB2C"/>
      </a:hlink>
      <a:folHlink>
        <a:srgbClr val="31C979"/>
      </a:folHlink>
    </a:clrScheme>
    <a:fontScheme name="Century Gothic">
      <a:majorFont>
        <a:latin typeface="Century Gothic" panose="020F0302020204030204"/>
        <a:ea typeface=""/>
        <a:cs typeface=""/>
      </a:majorFont>
      <a:minorFont>
        <a:latin typeface="Century Gothic" panose="020F03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Пользовательские 1">
      <a:dk1>
        <a:srgbClr val="0B0B0B"/>
      </a:dk1>
      <a:lt1>
        <a:srgbClr val="FEFFFF"/>
      </a:lt1>
      <a:dk2>
        <a:srgbClr val="EAEAEA"/>
      </a:dk2>
      <a:lt2>
        <a:srgbClr val="DDDDDD"/>
      </a:lt2>
      <a:accent1>
        <a:srgbClr val="002DD1"/>
      </a:accent1>
      <a:accent2>
        <a:srgbClr val="2F5DFB"/>
      </a:accent2>
      <a:accent3>
        <a:srgbClr val="3355CF"/>
      </a:accent3>
      <a:accent4>
        <a:srgbClr val="273F90"/>
      </a:accent4>
      <a:accent5>
        <a:srgbClr val="5575EB"/>
      </a:accent5>
      <a:accent6>
        <a:srgbClr val="19AA2A"/>
      </a:accent6>
      <a:hlink>
        <a:srgbClr val="17AB2C"/>
      </a:hlink>
      <a:folHlink>
        <a:srgbClr val="31C979"/>
      </a:folHlink>
    </a:clrScheme>
    <a:fontScheme name="Century Gothic">
      <a:majorFont>
        <a:latin typeface="Century Gothic" panose="020F0302020204030204"/>
        <a:ea typeface=""/>
        <a:cs typeface=""/>
      </a:majorFont>
      <a:minorFont>
        <a:latin typeface="Century Gothic" panose="020F03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Пользовательские 1">
      <a:dk1>
        <a:srgbClr val="0B0B0B"/>
      </a:dk1>
      <a:lt1>
        <a:srgbClr val="FEFFFF"/>
      </a:lt1>
      <a:dk2>
        <a:srgbClr val="EAEAEA"/>
      </a:dk2>
      <a:lt2>
        <a:srgbClr val="DDDDDD"/>
      </a:lt2>
      <a:accent1>
        <a:srgbClr val="002DD1"/>
      </a:accent1>
      <a:accent2>
        <a:srgbClr val="2F5DFB"/>
      </a:accent2>
      <a:accent3>
        <a:srgbClr val="3355CF"/>
      </a:accent3>
      <a:accent4>
        <a:srgbClr val="273F90"/>
      </a:accent4>
      <a:accent5>
        <a:srgbClr val="5575EB"/>
      </a:accent5>
      <a:accent6>
        <a:srgbClr val="19AA2A"/>
      </a:accent6>
      <a:hlink>
        <a:srgbClr val="17AB2C"/>
      </a:hlink>
      <a:folHlink>
        <a:srgbClr val="31C979"/>
      </a:folHlink>
    </a:clrScheme>
    <a:fontScheme name="Century Gothic">
      <a:majorFont>
        <a:latin typeface="Century Gothic" panose="020F0302020204030204"/>
        <a:ea typeface=""/>
        <a:cs typeface=""/>
      </a:majorFont>
      <a:minorFont>
        <a:latin typeface="Century Gothic" panose="020F03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Пользовательские 1">
      <a:dk1>
        <a:srgbClr val="0B0B0B"/>
      </a:dk1>
      <a:lt1>
        <a:srgbClr val="FEFFFF"/>
      </a:lt1>
      <a:dk2>
        <a:srgbClr val="EAEAEA"/>
      </a:dk2>
      <a:lt2>
        <a:srgbClr val="DDDDDD"/>
      </a:lt2>
      <a:accent1>
        <a:srgbClr val="002DD1"/>
      </a:accent1>
      <a:accent2>
        <a:srgbClr val="2F5DFB"/>
      </a:accent2>
      <a:accent3>
        <a:srgbClr val="3355CF"/>
      </a:accent3>
      <a:accent4>
        <a:srgbClr val="273F90"/>
      </a:accent4>
      <a:accent5>
        <a:srgbClr val="5575EB"/>
      </a:accent5>
      <a:accent6>
        <a:srgbClr val="19AA2A"/>
      </a:accent6>
      <a:hlink>
        <a:srgbClr val="17AB2C"/>
      </a:hlink>
      <a:folHlink>
        <a:srgbClr val="31C979"/>
      </a:folHlink>
    </a:clrScheme>
    <a:fontScheme name="Century Gothic">
      <a:majorFont>
        <a:latin typeface="Century Gothic" panose="020F0302020204030204"/>
        <a:ea typeface=""/>
        <a:cs typeface=""/>
      </a:majorFont>
      <a:minorFont>
        <a:latin typeface="Century Gothic" panose="020F03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Пользовательские 1">
      <a:dk1>
        <a:srgbClr val="0B0B0B"/>
      </a:dk1>
      <a:lt1>
        <a:srgbClr val="FEFFFF"/>
      </a:lt1>
      <a:dk2>
        <a:srgbClr val="EAEAEA"/>
      </a:dk2>
      <a:lt2>
        <a:srgbClr val="DDDDDD"/>
      </a:lt2>
      <a:accent1>
        <a:srgbClr val="002DD1"/>
      </a:accent1>
      <a:accent2>
        <a:srgbClr val="2F5DFB"/>
      </a:accent2>
      <a:accent3>
        <a:srgbClr val="3355CF"/>
      </a:accent3>
      <a:accent4>
        <a:srgbClr val="273F90"/>
      </a:accent4>
      <a:accent5>
        <a:srgbClr val="5575EB"/>
      </a:accent5>
      <a:accent6>
        <a:srgbClr val="19AA2A"/>
      </a:accent6>
      <a:hlink>
        <a:srgbClr val="17AB2C"/>
      </a:hlink>
      <a:folHlink>
        <a:srgbClr val="31C979"/>
      </a:folHlink>
    </a:clrScheme>
    <a:fontScheme name="Century Gothic">
      <a:majorFont>
        <a:latin typeface="Century Gothic" panose="020F0302020204030204"/>
        <a:ea typeface=""/>
        <a:cs typeface=""/>
      </a:majorFont>
      <a:minorFont>
        <a:latin typeface="Century Gothic" panose="020F03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Пользовательские 1">
      <a:dk1>
        <a:srgbClr val="0B0B0B"/>
      </a:dk1>
      <a:lt1>
        <a:srgbClr val="FEFFFF"/>
      </a:lt1>
      <a:dk2>
        <a:srgbClr val="EAEAEA"/>
      </a:dk2>
      <a:lt2>
        <a:srgbClr val="DDDDDD"/>
      </a:lt2>
      <a:accent1>
        <a:srgbClr val="002DD1"/>
      </a:accent1>
      <a:accent2>
        <a:srgbClr val="2F5DFB"/>
      </a:accent2>
      <a:accent3>
        <a:srgbClr val="3355CF"/>
      </a:accent3>
      <a:accent4>
        <a:srgbClr val="273F90"/>
      </a:accent4>
      <a:accent5>
        <a:srgbClr val="5575EB"/>
      </a:accent5>
      <a:accent6>
        <a:srgbClr val="19AA2A"/>
      </a:accent6>
      <a:hlink>
        <a:srgbClr val="17AB2C"/>
      </a:hlink>
      <a:folHlink>
        <a:srgbClr val="31C979"/>
      </a:folHlink>
    </a:clrScheme>
    <a:fontScheme name="Century Gothic">
      <a:majorFont>
        <a:latin typeface="Century Gothic" panose="020F0302020204030204"/>
        <a:ea typeface=""/>
        <a:cs typeface=""/>
      </a:majorFont>
      <a:minorFont>
        <a:latin typeface="Century Gothic" panose="020F03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Пользовательские 1">
      <a:dk1>
        <a:srgbClr val="0B0B0B"/>
      </a:dk1>
      <a:lt1>
        <a:srgbClr val="FEFFFF"/>
      </a:lt1>
      <a:dk2>
        <a:srgbClr val="EAEAEA"/>
      </a:dk2>
      <a:lt2>
        <a:srgbClr val="DDDDDD"/>
      </a:lt2>
      <a:accent1>
        <a:srgbClr val="002DD1"/>
      </a:accent1>
      <a:accent2>
        <a:srgbClr val="2F5DFB"/>
      </a:accent2>
      <a:accent3>
        <a:srgbClr val="3355CF"/>
      </a:accent3>
      <a:accent4>
        <a:srgbClr val="273F90"/>
      </a:accent4>
      <a:accent5>
        <a:srgbClr val="5575EB"/>
      </a:accent5>
      <a:accent6>
        <a:srgbClr val="19AA2A"/>
      </a:accent6>
      <a:hlink>
        <a:srgbClr val="17AB2C"/>
      </a:hlink>
      <a:folHlink>
        <a:srgbClr val="31C979"/>
      </a:folHlink>
    </a:clrScheme>
    <a:fontScheme name="Century Gothic">
      <a:majorFont>
        <a:latin typeface="Century Gothic" panose="020F0302020204030204"/>
        <a:ea typeface=""/>
        <a:cs typeface=""/>
      </a:majorFont>
      <a:minorFont>
        <a:latin typeface="Century Gothic" panose="020F03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Пользовательские 1">
      <a:dk1>
        <a:srgbClr val="0B0B0B"/>
      </a:dk1>
      <a:lt1>
        <a:srgbClr val="FEFFFF"/>
      </a:lt1>
      <a:dk2>
        <a:srgbClr val="EAEAEA"/>
      </a:dk2>
      <a:lt2>
        <a:srgbClr val="DDDDDD"/>
      </a:lt2>
      <a:accent1>
        <a:srgbClr val="002DD1"/>
      </a:accent1>
      <a:accent2>
        <a:srgbClr val="2F5DFB"/>
      </a:accent2>
      <a:accent3>
        <a:srgbClr val="3355CF"/>
      </a:accent3>
      <a:accent4>
        <a:srgbClr val="273F90"/>
      </a:accent4>
      <a:accent5>
        <a:srgbClr val="5575EB"/>
      </a:accent5>
      <a:accent6>
        <a:srgbClr val="19AA2A"/>
      </a:accent6>
      <a:hlink>
        <a:srgbClr val="17AB2C"/>
      </a:hlink>
      <a:folHlink>
        <a:srgbClr val="31C979"/>
      </a:folHlink>
    </a:clrScheme>
    <a:fontScheme name="Century Gothic">
      <a:majorFont>
        <a:latin typeface="Century Gothic" panose="020F0302020204030204"/>
        <a:ea typeface=""/>
        <a:cs typeface=""/>
      </a:majorFont>
      <a:minorFont>
        <a:latin typeface="Century Gothic" panose="020F03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Пользовательские 1">
      <a:dk1>
        <a:srgbClr val="0B0B0B"/>
      </a:dk1>
      <a:lt1>
        <a:srgbClr val="FEFFFF"/>
      </a:lt1>
      <a:dk2>
        <a:srgbClr val="EAEAEA"/>
      </a:dk2>
      <a:lt2>
        <a:srgbClr val="DDDDDD"/>
      </a:lt2>
      <a:accent1>
        <a:srgbClr val="002DD1"/>
      </a:accent1>
      <a:accent2>
        <a:srgbClr val="2F5DFB"/>
      </a:accent2>
      <a:accent3>
        <a:srgbClr val="3355CF"/>
      </a:accent3>
      <a:accent4>
        <a:srgbClr val="273F90"/>
      </a:accent4>
      <a:accent5>
        <a:srgbClr val="5575EB"/>
      </a:accent5>
      <a:accent6>
        <a:srgbClr val="19AA2A"/>
      </a:accent6>
      <a:hlink>
        <a:srgbClr val="17AB2C"/>
      </a:hlink>
      <a:folHlink>
        <a:srgbClr val="31C979"/>
      </a:folHlink>
    </a:clrScheme>
    <a:fontScheme name="Century Gothic">
      <a:majorFont>
        <a:latin typeface="Century Gothic" panose="020F0302020204030204"/>
        <a:ea typeface=""/>
        <a:cs typeface=""/>
      </a:majorFont>
      <a:minorFont>
        <a:latin typeface="Century Gothic" panose="020F03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Пользовательские 1">
      <a:dk1>
        <a:srgbClr val="0B0B0B"/>
      </a:dk1>
      <a:lt1>
        <a:srgbClr val="FEFFFF"/>
      </a:lt1>
      <a:dk2>
        <a:srgbClr val="EAEAEA"/>
      </a:dk2>
      <a:lt2>
        <a:srgbClr val="DDDDDD"/>
      </a:lt2>
      <a:accent1>
        <a:srgbClr val="002DD1"/>
      </a:accent1>
      <a:accent2>
        <a:srgbClr val="2F5DFB"/>
      </a:accent2>
      <a:accent3>
        <a:srgbClr val="3355CF"/>
      </a:accent3>
      <a:accent4>
        <a:srgbClr val="273F90"/>
      </a:accent4>
      <a:accent5>
        <a:srgbClr val="5575EB"/>
      </a:accent5>
      <a:accent6>
        <a:srgbClr val="19AA2A"/>
      </a:accent6>
      <a:hlink>
        <a:srgbClr val="17AB2C"/>
      </a:hlink>
      <a:folHlink>
        <a:srgbClr val="31C979"/>
      </a:folHlink>
    </a:clrScheme>
    <a:fontScheme name="Century Gothic">
      <a:majorFont>
        <a:latin typeface="Century Gothic" panose="020F0302020204030204"/>
        <a:ea typeface=""/>
        <a:cs typeface=""/>
      </a:majorFont>
      <a:minorFont>
        <a:latin typeface="Century Gothic" panose="020F03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33896</TotalTime>
  <Words>1327</Words>
  <Application>Microsoft Macintosh PowerPoint</Application>
  <PresentationFormat>Широкоэкранный</PresentationFormat>
  <Paragraphs>213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13</vt:i4>
      </vt:variant>
    </vt:vector>
  </HeadingPairs>
  <TitlesOfParts>
    <vt:vector size="33" baseType="lpstr">
      <vt:lpstr>Arial</vt:lpstr>
      <vt:lpstr>Century Gothic</vt:lpstr>
      <vt:lpstr>Corbel</vt:lpstr>
      <vt:lpstr>Symbol</vt:lpstr>
      <vt:lpstr>Unbounded Black</vt:lpstr>
      <vt:lpstr>Verdana</vt:lpstr>
      <vt:lpstr>Wingdings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Билибино 2045 </vt:lpstr>
      <vt:lpstr>Презентация PowerPoint</vt:lpstr>
      <vt:lpstr>Презентация PowerPoint</vt:lpstr>
      <vt:lpstr>Презентация PowerPoint</vt:lpstr>
      <vt:lpstr>Презентация PowerPoint</vt:lpstr>
      <vt:lpstr>БИЛИБИНО  – центр экономического роста Восточной Арктики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ДАВАЙТЕ РАЗВИВАТЬ РОДНОЙ ГОРОД ВМЕСТЕ!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Анастасия Лыткина</dc:creator>
  <dc:description/>
  <cp:lastModifiedBy>Анна Андрипольская</cp:lastModifiedBy>
  <cp:revision>176</cp:revision>
  <cp:lastPrinted>2025-05-26T14:11:42Z</cp:lastPrinted>
  <dcterms:created xsi:type="dcterms:W3CDTF">2024-02-17T16:16:06Z</dcterms:created>
  <dcterms:modified xsi:type="dcterms:W3CDTF">2025-11-24T23:16:52Z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13</vt:i4>
  </property>
</Properties>
</file>