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27" r:id="rId12"/>
    <p:sldId id="528" r:id="rId13"/>
    <p:sldId id="535" r:id="rId14"/>
    <p:sldId id="536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B77"/>
    <a:srgbClr val="FFFFCC"/>
    <a:srgbClr val="BDECF9"/>
    <a:srgbClr val="97CBFF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18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19,6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8880067379000661E-2"/>
                  <c:y val="0.1203582373821541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79,2 %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19.557795325044854</c:v>
                </c:pt>
                <c:pt idx="1">
                  <c:v>1.212603331126896</c:v>
                </c:pt>
                <c:pt idx="2">
                  <c:v>79.22960134382825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779733.9</c:v>
                </c:pt>
                <c:pt idx="1">
                  <c:v>48344.3</c:v>
                </c:pt>
                <c:pt idx="2" formatCode="0.00">
                  <c:v>3158740.8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62135495206274"/>
          <c:y val="0.10548823948681398"/>
          <c:w val="0.65778970212859489"/>
          <c:h val="0.660198786627081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646820855021204"/>
                  <c:y val="3.43587784488711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91</a:t>
                    </a:r>
                    <a:r>
                      <a:rPr lang="ru-RU" sz="1400" dirty="0" smtClean="0"/>
                      <a:t>,</a:t>
                    </a:r>
                    <a:r>
                      <a:rPr lang="ru-RU" sz="1400" baseline="0" dirty="0" smtClean="0"/>
                      <a:t>8 </a:t>
                    </a:r>
                    <a:r>
                      <a:rPr lang="ru-RU" sz="1400" dirty="0" smtClean="0"/>
                      <a:t>%</a:t>
                    </a:r>
                    <a:endParaRPr lang="ru-RU" sz="14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8258373878313253"/>
                  <c:y val="6.6714183891660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5,9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0416291045187974"/>
                  <c:y val="0.1509828769621901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  <a:r>
                      <a:rPr lang="ru-RU" sz="1400" baseline="0" dirty="0" smtClean="0"/>
                      <a:t> 2,0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4.1394337257547542E-2"/>
                  <c:y val="2.419613167907753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0,2 %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823707259307493"/>
                  <c:y val="-0.1513501439547426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0.91843717452838713</c:v>
                </c:pt>
                <c:pt idx="1">
                  <c:v>5.8964731429530001E-2</c:v>
                </c:pt>
                <c:pt idx="2">
                  <c:v>1.9814580333111079E-2</c:v>
                </c:pt>
                <c:pt idx="3">
                  <c:v>1.795612580137916E-3</c:v>
                </c:pt>
                <c:pt idx="4">
                  <c:v>9.8790112883382383E-4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716136.6</c:v>
                </c:pt>
                <c:pt idx="1">
                  <c:v>45976.800000000003</c:v>
                </c:pt>
                <c:pt idx="2">
                  <c:v>15450.1</c:v>
                </c:pt>
                <c:pt idx="3">
                  <c:v>1400.1</c:v>
                </c:pt>
                <c:pt idx="4">
                  <c:v>770.3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13,9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7.9828857843751599E-2"/>
                  <c:y val="3.533609098961248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79,9 %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4,4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1,8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0.13941664270658588</c:v>
                </c:pt>
                <c:pt idx="1">
                  <c:v>0.79843952647985383</c:v>
                </c:pt>
                <c:pt idx="2">
                  <c:v>1.7671162887868887E-2</c:v>
                </c:pt>
                <c:pt idx="3">
                  <c:v>4.4472667925691343E-2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6740</c:v>
                </c:pt>
                <c:pt idx="1">
                  <c:v>38600</c:v>
                </c:pt>
                <c:pt idx="2">
                  <c:v>854.3</c:v>
                </c:pt>
                <c:pt idx="3">
                  <c:v>2150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3.1988001499812527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652548131430391E-2"/>
                  <c:y val="-0.1103866302426482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smtClean="0"/>
                      <a:t>854</a:t>
                    </a:r>
                    <a:r>
                      <a:rPr lang="ru-RU" baseline="0" smtClean="0"/>
                      <a:t> 885,2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7.325684289463817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6991430764419E-2"/>
                  <c:y val="-2.72108843537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_р_.">
                  <c:v>803845.5</c:v>
                </c:pt>
                <c:pt idx="1">
                  <c:v>854885.2</c:v>
                </c:pt>
                <c:pt idx="2">
                  <c:v>1052185.7</c:v>
                </c:pt>
                <c:pt idx="3">
                  <c:v>287439.7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3332224"/>
        <c:axId val="53338112"/>
        <c:axId val="0"/>
      </c:bar3DChart>
      <c:catAx>
        <c:axId val="53332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3338112"/>
        <c:crosses val="autoZero"/>
        <c:auto val="1"/>
        <c:lblAlgn val="ctr"/>
        <c:lblOffset val="100"/>
        <c:noMultiLvlLbl val="0"/>
      </c:catAx>
      <c:valAx>
        <c:axId val="53338112"/>
        <c:scaling>
          <c:orientation val="minMax"/>
        </c:scaling>
        <c:delete val="0"/>
        <c:axPos val="l"/>
        <c:majorGridlines/>
        <c:numFmt formatCode="#,##0.0_р_.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3332224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31094185178722122"/>
                  <c:y val="9.703939873757817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вопросы; </a:t>
                    </a:r>
                    <a:r>
                      <a:rPr lang="ru-RU" dirty="0" smtClean="0"/>
                      <a:t>7,3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829959828624615"/>
                  <c:y val="-9.85001397118353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896840327022537"/>
                  <c:y val="-0.213183352080989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19,5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51213610898981E-2"/>
                  <c:y val="-0.1247178179160726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</a:t>
                    </a:r>
                    <a:r>
                      <a:rPr lang="ru-RU" dirty="0"/>
                      <a:t>хозяйство; </a:t>
                    </a:r>
                    <a:r>
                      <a:rPr lang="ru-RU" dirty="0" smtClean="0"/>
                      <a:t>20,3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3126788300709685"/>
                  <c:y val="-1.819864873578700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42,3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1152225828382918"/>
                  <c:y val="-0.422910448295873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кинематография;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5,0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2197350983563794"/>
                  <c:y val="-0.305952297364103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4652817681026045"/>
                  <c:y val="-0.2259015712207948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0.11676308597307958"/>
                  <c:y val="0.1289441367599750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информации; 0,2%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0.15591478343916335"/>
                  <c:y val="-3.6396724294813468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Федерации; 0,4 %</a:t>
                    </a:r>
                    <a:r>
                      <a:rPr lang="ru-RU" dirty="0"/>
                      <a:t>
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7.2837051426373242E-2</c:v>
                </c:pt>
                <c:pt idx="1">
                  <c:v>7.3642878477695453E-3</c:v>
                </c:pt>
                <c:pt idx="2">
                  <c:v>0.19526879110438641</c:v>
                </c:pt>
                <c:pt idx="3">
                  <c:v>0.20294123845673645</c:v>
                </c:pt>
                <c:pt idx="4">
                  <c:v>0</c:v>
                </c:pt>
                <c:pt idx="5">
                  <c:v>0.42259011927403139</c:v>
                </c:pt>
                <c:pt idx="6">
                  <c:v>5.0274935641634794E-2</c:v>
                </c:pt>
                <c:pt idx="7">
                  <c:v>0</c:v>
                </c:pt>
                <c:pt idx="8">
                  <c:v>2.2331038549128563E-2</c:v>
                </c:pt>
                <c:pt idx="9">
                  <c:v>2.0799349427587845E-2</c:v>
                </c:pt>
                <c:pt idx="10">
                  <c:v>1.5285641646905555E-3</c:v>
                </c:pt>
                <c:pt idx="11">
                  <c:v>1.8652843214131979E-6</c:v>
                </c:pt>
                <c:pt idx="12">
                  <c:v>4.0627588233398916E-3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4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_____Microsoft_Excel_97-20033.xls"/><Relationship Id="rId10" Type="http://schemas.openxmlformats.org/officeDocument/2006/relationships/chart" Target="../charts/chart3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09.10.2025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2025 год составляет 2 998 356,1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6941103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4 128 057,0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651532"/>
              </p:ext>
            </p:extLst>
          </p:nvPr>
        </p:nvGraphicFramePr>
        <p:xfrm>
          <a:off x="1097210" y="2067694"/>
          <a:ext cx="6912768" cy="2746710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300 675,5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30 400,2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806 080,7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837 753,0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1 744 476,1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207 537,8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92 183,8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85 860,9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6 310,0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16 771,3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4 128 057,0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2213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5095503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2025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2025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октября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2025 года составляет 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2904" y="338762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93,8 %.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21742"/>
              </p:ext>
            </p:extLst>
          </p:nvPr>
        </p:nvGraphicFramePr>
        <p:xfrm>
          <a:off x="323528" y="1347614"/>
          <a:ext cx="8352928" cy="3312805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3 872 831,7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304 167,1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smtClean="0"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040 572,3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413 942,0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713 065,4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261 539,7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82 140,2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21 534,7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18 519,6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17 350,7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831423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(тыс.руб.)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3 986 819,0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4 128 057,0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-141 238,0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938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073786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828 078,2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3 158 740,8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3 986 819,0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2523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3991"/>
              </p:ext>
            </p:extLst>
          </p:nvPr>
        </p:nvGraphicFramePr>
        <p:xfrm>
          <a:off x="872331" y="1725686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825122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716 136,6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15 450,1</a:t>
                      </a: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779 733,9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3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7189833"/>
              </p:ext>
            </p:extLst>
          </p:nvPr>
        </p:nvGraphicFramePr>
        <p:xfrm>
          <a:off x="827683" y="699542"/>
          <a:ext cx="7488633" cy="405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1764" y="1437910"/>
            <a:ext cx="882047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(91,8 %).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5,9 %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2025 год составит 48 344,3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361066"/>
              </p:ext>
            </p:extLst>
          </p:nvPr>
        </p:nvGraphicFramePr>
        <p:xfrm>
          <a:off x="971600" y="2139703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38 600,0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6 240,0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2 150,0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854,3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48 344,3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9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6720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4826946"/>
              </p:ext>
            </p:extLst>
          </p:nvPr>
        </p:nvGraphicFramePr>
        <p:xfrm>
          <a:off x="827584" y="915566"/>
          <a:ext cx="7452518" cy="383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21299</TotalTime>
  <Words>788</Words>
  <Application>Microsoft Office PowerPoint</Application>
  <PresentationFormat>Экран (16:9)</PresentationFormat>
  <Paragraphs>168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2168</cp:revision>
  <cp:lastPrinted>2021-12-01T21:51:07Z</cp:lastPrinted>
  <dcterms:created xsi:type="dcterms:W3CDTF">2013-10-29T07:14:12Z</dcterms:created>
  <dcterms:modified xsi:type="dcterms:W3CDTF">2026-03-18T22:48:11Z</dcterms:modified>
</cp:coreProperties>
</file>