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21,9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76,9 %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21.951351862658289</c:v>
                </c:pt>
                <c:pt idx="1">
                  <c:v>1.1951521688739801</c:v>
                </c:pt>
                <c:pt idx="2">
                  <c:v>76.85349596846774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979774.4</c:v>
                </c:pt>
                <c:pt idx="1">
                  <c:v>53344.3</c:v>
                </c:pt>
                <c:pt idx="2" formatCode="0.00">
                  <c:v>3430271.1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93</a:t>
                    </a:r>
                    <a:r>
                      <a:rPr lang="ru-RU" sz="1400" dirty="0" smtClean="0"/>
                      <a:t>,5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4,7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1,6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0,1 %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0.93508985333766625</c:v>
                </c:pt>
                <c:pt idx="1">
                  <c:v>4.6925904575583932E-2</c:v>
                </c:pt>
                <c:pt idx="2">
                  <c:v>1.5769038260236234E-2</c:v>
                </c:pt>
                <c:pt idx="3">
                  <c:v>1.4290024315801676E-3</c:v>
                </c:pt>
                <c:pt idx="4">
                  <c:v>7.8620139493336416E-4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916177.1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12,6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72,4 %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13,4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0.12634901948286884</c:v>
                </c:pt>
                <c:pt idx="1">
                  <c:v>0.72360120950129625</c:v>
                </c:pt>
                <c:pt idx="2">
                  <c:v>1.6014831950180244E-2</c:v>
                </c:pt>
                <c:pt idx="3">
                  <c:v>0.13403493906565461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854.3</c:v>
                </c:pt>
                <c:pt idx="3">
                  <c:v>7150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smtClean="0"/>
                      <a:t>1 041 528,3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825952.7</c:v>
                </c:pt>
                <c:pt idx="1">
                  <c:v>1041528.3</c:v>
                </c:pt>
                <c:pt idx="2">
                  <c:v>1090091.2</c:v>
                </c:pt>
                <c:pt idx="3">
                  <c:v>312314.2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211008"/>
        <c:axId val="45212800"/>
        <c:axId val="0"/>
      </c:bar3DChart>
      <c:catAx>
        <c:axId val="4521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212800"/>
        <c:crosses val="autoZero"/>
        <c:auto val="1"/>
        <c:lblAlgn val="ctr"/>
        <c:lblOffset val="100"/>
        <c:noMultiLvlLbl val="0"/>
      </c:catAx>
      <c:valAx>
        <c:axId val="45212800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21100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31094185178722122"/>
                  <c:y val="9.70393987375781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829959828624615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213183352080989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19,9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21,7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-1.81986487357870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40,1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152225828382918"/>
                  <c:y val="-0.422910448295873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197350983563794"/>
                  <c:y val="-0.30595229736410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652817681026045"/>
                  <c:y val="-0.2259015712207948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676308597307958"/>
                  <c:y val="0.1289441367599750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0.15591478343916335"/>
                  <c:y val="-3.6396724294813468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Федерации; 0,4 %</a:t>
                    </a:r>
                    <a:r>
                      <a:rPr lang="ru-RU" dirty="0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7.3484354153445369E-2</c:v>
                </c:pt>
                <c:pt idx="1">
                  <c:v>6.9356094318850274E-3</c:v>
                </c:pt>
                <c:pt idx="2">
                  <c:v>0.19927028629762433</c:v>
                </c:pt>
                <c:pt idx="3">
                  <c:v>0.2157074671703107</c:v>
                </c:pt>
                <c:pt idx="4">
                  <c:v>0</c:v>
                </c:pt>
                <c:pt idx="5">
                  <c:v>0.40120697703297542</c:v>
                </c:pt>
                <c:pt idx="6">
                  <c:v>5.6531822181154365E-2</c:v>
                </c:pt>
                <c:pt idx="7">
                  <c:v>0</c:v>
                </c:pt>
                <c:pt idx="8">
                  <c:v>2.1679016054240042E-2</c:v>
                </c:pt>
                <c:pt idx="9">
                  <c:v>1.9418029835115012E-2</c:v>
                </c:pt>
                <c:pt idx="10">
                  <c:v>1.3825438833514406E-3</c:v>
                </c:pt>
                <c:pt idx="11">
                  <c:v>1.6722307066816564E-6</c:v>
                </c:pt>
                <c:pt idx="12">
                  <c:v>4.3822217291916623E-3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16.12.2025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3 269 886,4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73374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4 604 627,8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036540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338 368,1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31 935,9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917 565,5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993 252,6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1 847 408,8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260 308,0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99 823,8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89 412,8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6 366,1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20 178,5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4 604 627,8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68704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декабря 2025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93,6 %.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22248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4 308 705,2</a:t>
                      </a:r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314 967,8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2 197 883,2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413 971,4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848 218,8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390 887,9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85 912,4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23 534,7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16 685,6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16 643,4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869955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4 463 389,8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4 604 627,8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9367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1 033 118,7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3 430 271,1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4 463 389,8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5092255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54708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916 177,1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979 774,4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0174112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(93,5 %).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4,7 %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53 344,3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566423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7 150,0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53 344,3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6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7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702434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21701</TotalTime>
  <Words>790</Words>
  <Application>Microsoft Office PowerPoint</Application>
  <PresentationFormat>Экран (16:9)</PresentationFormat>
  <Paragraphs>168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2189</cp:revision>
  <cp:lastPrinted>2021-12-01T21:51:07Z</cp:lastPrinted>
  <dcterms:created xsi:type="dcterms:W3CDTF">2013-10-29T07:14:12Z</dcterms:created>
  <dcterms:modified xsi:type="dcterms:W3CDTF">2026-03-18T22:45:36Z</dcterms:modified>
</cp:coreProperties>
</file>