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8"/>
  </p:notesMasterIdLst>
  <p:handoutMasterIdLst>
    <p:handoutMasterId r:id="rId19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27" r:id="rId12"/>
    <p:sldId id="528" r:id="rId13"/>
    <p:sldId id="535" r:id="rId14"/>
    <p:sldId id="536" r:id="rId15"/>
    <p:sldId id="531" r:id="rId16"/>
    <p:sldId id="532" r:id="rId17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B77"/>
    <a:srgbClr val="FFFFCC"/>
    <a:srgbClr val="BDECF9"/>
    <a:srgbClr val="97CBFF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22,4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880067379000661E-2"/>
                  <c:y val="0.1203582373821541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Неналоговые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</a:t>
                    </a:r>
                    <a:r>
                      <a:rPr lang="ru-RU"/>
                      <a:t>
</a:t>
                    </a:r>
                    <a:r>
                      <a:rPr lang="ru-RU" smtClean="0"/>
                      <a:t>76,4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#,##0.0000</c:formatCode>
                <c:ptCount val="3"/>
                <c:pt idx="0">
                  <c:v>22.446779788614787</c:v>
                </c:pt>
                <c:pt idx="1">
                  <c:v>1.1984911911145715</c:v>
                </c:pt>
                <c:pt idx="2">
                  <c:v>76.354729020270639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999096</c:v>
                </c:pt>
                <c:pt idx="1">
                  <c:v>53344.3</c:v>
                </c:pt>
                <c:pt idx="2" formatCode="0.00">
                  <c:v>3398514.4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362135495206274"/>
          <c:y val="0.10548823948681398"/>
          <c:w val="0.65778970212859489"/>
          <c:h val="0.660198786627081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646820855021204"/>
                  <c:y val="3.435877844887112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93</a:t>
                    </a:r>
                    <a:r>
                      <a:rPr lang="ru-RU" sz="1400" dirty="0" smtClean="0"/>
                      <a:t>,6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sz="140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8258373878313253"/>
                  <c:y val="6.671418389166072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 4,6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0416291045187974"/>
                  <c:y val="0.1509828769621901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  <a:r>
                      <a:rPr lang="ru-RU" sz="1400" baseline="0" dirty="0" smtClean="0"/>
                      <a:t> 1,6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4.1394337257547542E-2"/>
                  <c:y val="2.4196131679077533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 0,1 %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823707259307493"/>
                  <c:y val="-0.1513501439547426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0.93634515602104296</c:v>
                </c:pt>
                <c:pt idx="1">
                  <c:v>4.6018400634173298E-2</c:v>
                </c:pt>
                <c:pt idx="2">
                  <c:v>1.5464079527893216E-2</c:v>
                </c:pt>
                <c:pt idx="3">
                  <c:v>1.4013668356193999E-3</c:v>
                </c:pt>
                <c:pt idx="4">
                  <c:v>7.7099698127106899E-4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935498.7</c:v>
                </c:pt>
                <c:pt idx="1">
                  <c:v>45976.800000000003</c:v>
                </c:pt>
                <c:pt idx="2">
                  <c:v>15450.1</c:v>
                </c:pt>
                <c:pt idx="3">
                  <c:v>1400.1</c:v>
                </c:pt>
                <c:pt idx="4">
                  <c:v>770.3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4.7052613365777832E-2"/>
                  <c:y val="-2.75862009044364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12,6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7.9828857843751599E-2"/>
                  <c:y val="3.533609098961248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72,4 %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13,4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1,6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0.12634901948286884</c:v>
                </c:pt>
                <c:pt idx="1">
                  <c:v>0.72360120950129625</c:v>
                </c:pt>
                <c:pt idx="2">
                  <c:v>1.6014831950180244E-2</c:v>
                </c:pt>
                <c:pt idx="3">
                  <c:v>0.13403493906565461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6740</c:v>
                </c:pt>
                <c:pt idx="1">
                  <c:v>38600</c:v>
                </c:pt>
                <c:pt idx="2">
                  <c:v>854.3</c:v>
                </c:pt>
                <c:pt idx="3">
                  <c:v>7150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3.1988001499812527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652548131430391E-2"/>
                  <c:y val="-0.1103866302426482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1 009 748,9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7.325684289463817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86991430764419E-2"/>
                  <c:y val="-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.0_р_.">
                  <c:v>825952.7</c:v>
                </c:pt>
                <c:pt idx="1">
                  <c:v>1009748.9</c:v>
                </c:pt>
                <c:pt idx="2">
                  <c:v>1090091.2</c:v>
                </c:pt>
                <c:pt idx="3">
                  <c:v>312336.90000000002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6315264"/>
        <c:axId val="56317056"/>
        <c:axId val="0"/>
      </c:bar3DChart>
      <c:catAx>
        <c:axId val="5631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6317056"/>
        <c:crosses val="autoZero"/>
        <c:auto val="1"/>
        <c:lblAlgn val="ctr"/>
        <c:lblOffset val="100"/>
        <c:noMultiLvlLbl val="0"/>
      </c:catAx>
      <c:valAx>
        <c:axId val="56317056"/>
        <c:scaling>
          <c:orientation val="minMax"/>
        </c:scaling>
        <c:delete val="0"/>
        <c:axPos val="l"/>
        <c:majorGridlines/>
        <c:numFmt formatCode="#,##0.0_р_.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6315264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31094185178722122"/>
                  <c:y val="9.703939873757817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вопросы; </a:t>
                    </a:r>
                    <a:r>
                      <a:rPr lang="ru-RU" dirty="0" smtClean="0"/>
                      <a:t>7,5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829959828624615"/>
                  <c:y val="-9.85001397118353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4896840327022537"/>
                  <c:y val="-0.213183352080989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19,9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951213610898981E-2"/>
                  <c:y val="-0.1247178179160726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</a:t>
                    </a:r>
                    <a:r>
                      <a:rPr lang="ru-RU" dirty="0"/>
                      <a:t>хозяйство; </a:t>
                    </a:r>
                    <a:r>
                      <a:rPr lang="ru-RU" dirty="0" smtClean="0"/>
                      <a:t>21,3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3126788300709685"/>
                  <c:y val="-1.81986487357870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Образование; </a:t>
                    </a:r>
                    <a:r>
                      <a:rPr lang="ru-RU" dirty="0" smtClean="0"/>
                      <a:t>40,3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152225828382918"/>
                  <c:y val="-0.422910448295873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кинематография;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5,7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2197350983563794"/>
                  <c:y val="-0.305952297364103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4652817681026045"/>
                  <c:y val="-0.2259015712207948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Физическая </a:t>
                    </a:r>
                    <a:r>
                      <a:rPr lang="ru-RU" dirty="0"/>
                      <a:t>культура и спорт; </a:t>
                    </a:r>
                    <a:r>
                      <a:rPr lang="ru-RU" dirty="0" smtClean="0"/>
                      <a:t>1,9 %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11676308597307958"/>
                  <c:y val="0.1289441367599750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информации; 0,1%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0.15591478343916335"/>
                  <c:y val="-3.6396724294813468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Федерации; 0,4 %</a:t>
                    </a:r>
                    <a:r>
                      <a:rPr lang="ru-RU" dirty="0"/>
                      <a:t>
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7.5410010559879156E-2</c:v>
                </c:pt>
                <c:pt idx="1">
                  <c:v>7.0742893694334735E-3</c:v>
                </c:pt>
                <c:pt idx="2">
                  <c:v>0.19815799541687348</c:v>
                </c:pt>
                <c:pt idx="3">
                  <c:v>0.21338407684851726</c:v>
                </c:pt>
                <c:pt idx="4">
                  <c:v>0</c:v>
                </c:pt>
                <c:pt idx="5">
                  <c:v>0.40220309134675469</c:v>
                </c:pt>
                <c:pt idx="6">
                  <c:v>5.6736948342781868E-2</c:v>
                </c:pt>
                <c:pt idx="7">
                  <c:v>0</c:v>
                </c:pt>
                <c:pt idx="8">
                  <c:v>2.176008424036735E-2</c:v>
                </c:pt>
                <c:pt idx="9">
                  <c:v>1.9491451218935127E-2</c:v>
                </c:pt>
                <c:pt idx="10">
                  <c:v>1.3862876442445457E-3</c:v>
                </c:pt>
                <c:pt idx="11">
                  <c:v>1.6767589043029487E-6</c:v>
                </c:pt>
                <c:pt idx="12">
                  <c:v>4.3940882533087082E-3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25.12.2025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2025 год составляет 3 238 129,7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84572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592 192,7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977695"/>
              </p:ext>
            </p:extLst>
          </p:nvPr>
        </p:nvGraphicFramePr>
        <p:xfrm>
          <a:off x="1097210" y="2067694"/>
          <a:ext cx="6912768" cy="274671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346 297,3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32 486,5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909 979,7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979 900,8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846 994,1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260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547,0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926,5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508,5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6 366,1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Обслуживание государственного (муниципального) долга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20 178,5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592 192,7</a:t>
                      </a:r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2213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449657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2025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2025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получение бюджетных кредитов не планируется. Объем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муниципального долга 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декабря 2025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82904" y="338762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4" y="1419622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93,4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, предусмотренные в рамках муниципальных программ: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053727"/>
              </p:ext>
            </p:extLst>
          </p:nvPr>
        </p:nvGraphicFramePr>
        <p:xfrm>
          <a:off x="323528" y="1347614"/>
          <a:ext cx="8352928" cy="3312805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100" b="1" i="0" u="none" strike="noStrik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287 692,8</a:t>
                      </a:r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297 690,8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199 803,2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413 971,4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843 568,8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390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192,4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85 912,4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23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108,8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588,1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 </a:t>
                      </a:r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856,9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55184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(тыс.руб.)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4 450 954,7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4 592 192,7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-141 238,0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5938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27933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1 052 440,3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3 398 514,4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4 450 954,7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2523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589069"/>
              </p:ext>
            </p:extLst>
          </p:nvPr>
        </p:nvGraphicFramePr>
        <p:xfrm>
          <a:off x="872331" y="1725686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53784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935 498,7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15 450,1</a:t>
                      </a:r>
                    </a:p>
                    <a:p>
                      <a:pPr algn="r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45 976,8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999 096,0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1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2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399980"/>
              </p:ext>
            </p:extLst>
          </p:nvPr>
        </p:nvGraphicFramePr>
        <p:xfrm>
          <a:off x="827683" y="699542"/>
          <a:ext cx="7488633" cy="4052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1764" y="1437910"/>
            <a:ext cx="882047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(93,6 %).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4,6 %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2025 год составит 53 344,3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566423"/>
              </p:ext>
            </p:extLst>
          </p:nvPr>
        </p:nvGraphicFramePr>
        <p:xfrm>
          <a:off x="971600" y="2139703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38 600,0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6 240,0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7 150,0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854,3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53 344,3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6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27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416720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702434"/>
              </p:ext>
            </p:extLst>
          </p:nvPr>
        </p:nvGraphicFramePr>
        <p:xfrm>
          <a:off x="827584" y="915566"/>
          <a:ext cx="7452518" cy="383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21821</TotalTime>
  <Words>791</Words>
  <Application>Microsoft Office PowerPoint</Application>
  <PresentationFormat>Экран (16:9)</PresentationFormat>
  <Paragraphs>168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2200</cp:revision>
  <cp:lastPrinted>2021-12-01T21:51:07Z</cp:lastPrinted>
  <dcterms:created xsi:type="dcterms:W3CDTF">2013-10-29T07:14:12Z</dcterms:created>
  <dcterms:modified xsi:type="dcterms:W3CDTF">2026-03-18T23:50:23Z</dcterms:modified>
</cp:coreProperties>
</file>