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3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7986512420659906"/>
          <c:w val="0.7862573651859126"/>
          <c:h val="0.7621398002312553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5.0568037302796548E-2"/>
                  <c:y val="-4.006615595147805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2,4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4.410854052078713E-2"/>
                  <c:y val="-0.1048113361847667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97,6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7.2009144601854924E-2"/>
                  <c:y val="-7.785985875868549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97,8 %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1.799463163099527</c:v>
                </c:pt>
                <c:pt idx="1">
                  <c:v>98.200536836900483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101.9</c:v>
                </c:pt>
                <c:pt idx="1">
                  <c:v>5560.9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032414343180371"/>
          <c:y val="0.16250884499914794"/>
          <c:w val="0.64932480073691379"/>
          <c:h val="0.6526126146343447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1.139381462073167E-2"/>
                  <c:y val="-6.272273699215966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</a:t>
                    </a:r>
                    <a:r>
                      <a:rPr lang="ru-RU" sz="1400" dirty="0" smtClean="0"/>
                      <a:t>физических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лиц</a:t>
                    </a:r>
                    <a:r>
                      <a:rPr lang="ru-RU" sz="1400" baseline="0" dirty="0" smtClean="0"/>
                      <a:t> 74,9</a:t>
                    </a:r>
                    <a:r>
                      <a:rPr lang="ru-RU" sz="1400" dirty="0" smtClean="0"/>
                      <a:t>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6.1802951699495734E-2"/>
                  <c:y val="1.254454739843193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Налоги </a:t>
                    </a:r>
                    <a:r>
                      <a:rPr lang="ru-RU" sz="1400" dirty="0"/>
                      <a:t>на </a:t>
                    </a:r>
                    <a:r>
                      <a:rPr lang="ru-RU" sz="1400" dirty="0" smtClean="0"/>
                      <a:t>имущество</a:t>
                    </a:r>
                  </a:p>
                  <a:p>
                    <a:r>
                      <a:rPr lang="ru-RU" sz="1400" dirty="0" smtClean="0"/>
                      <a:t>7,3 %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2927127586836207"/>
                  <c:y val="6.9667152191958515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Государственная пошлина</a:t>
                    </a:r>
                  </a:p>
                  <a:p>
                    <a:r>
                      <a:rPr lang="ru-RU" sz="1400" dirty="0" smtClean="0"/>
                      <a:t>17,8 %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4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4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(76,3 тыс.руб)</c:v>
                </c:pt>
                <c:pt idx="1">
                  <c:v>Налоги на имущество (7,5 тыс.руб)</c:v>
                </c:pt>
                <c:pt idx="2">
                  <c:v>Государственная пошлина (18,1 тыс.руб)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0.74877330716388613</c:v>
                </c:pt>
                <c:pt idx="1">
                  <c:v>7.3601570166830221E-2</c:v>
                </c:pt>
                <c:pt idx="2">
                  <c:v>0.17762512266928362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(76,3 тыс.руб)</c:v>
                </c:pt>
                <c:pt idx="1">
                  <c:v>Налоги на имущество (7,5 тыс.руб)</c:v>
                </c:pt>
                <c:pt idx="2">
                  <c:v>Государственная пошлина (18,1 тыс.руб)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76.3</c:v>
                </c:pt>
                <c:pt idx="1">
                  <c:v>7.5</c:v>
                </c:pt>
                <c:pt idx="2">
                  <c:v>18.100000000000001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506100663028213"/>
          <c:y val="9.2340028924955797E-2"/>
          <c:w val="0.19409621552719342"/>
          <c:h val="0.6273137286410627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2.862555061757073E-2"/>
                  <c:y val="-5.442176870748299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309406536251363E-2"/>
                  <c:y val="6.530569393111575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1786991430764419E-2"/>
                  <c:y val="2.721088435374149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3844</c:v>
                </c:pt>
                <c:pt idx="1">
                  <c:v>213.7</c:v>
                </c:pt>
                <c:pt idx="2">
                  <c:v>1503.2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30"/>
      </c:pieChart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4130996037027266E-2"/>
          <c:y val="0.1164695177434031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0.21197611843286923"/>
                  <c:y val="6.064267444276472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80,0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1080649088485608E-2"/>
                  <c:y val="-0.1239781333065850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оборона; </a:t>
                    </a:r>
                    <a:r>
                      <a:rPr lang="ru-RU" dirty="0" smtClean="0"/>
                      <a:t>3,6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340674367095804E-2"/>
                  <c:y val="5.1969936878909244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16,4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0.80008106875643903</c:v>
                </c:pt>
                <c:pt idx="1">
                  <c:v>3.6092485939637556E-2</c:v>
                </c:pt>
                <c:pt idx="2">
                  <c:v>0.1638264453039234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Илирней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И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зменения от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17.12.2025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683567" y="1491630"/>
            <a:ext cx="777686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Илирней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114526"/>
              </p:ext>
            </p:extLst>
          </p:nvPr>
        </p:nvGraphicFramePr>
        <p:xfrm>
          <a:off x="1115615" y="2283718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4 737,2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213,7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5 920,9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707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7386850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Илирней на 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688990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5 662,8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5 920,9</a:t>
                      </a:r>
                      <a:endParaRPr kumimoji="0" lang="ru-RU" sz="14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-258,1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32810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101,9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5 560,9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5 662,8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203598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2757251"/>
              </p:ext>
            </p:extLst>
          </p:nvPr>
        </p:nvGraphicFramePr>
        <p:xfrm>
          <a:off x="872331" y="1840751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131590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824809"/>
              </p:ext>
            </p:extLst>
          </p:nvPr>
        </p:nvGraphicFramePr>
        <p:xfrm>
          <a:off x="1079612" y="2283718"/>
          <a:ext cx="6984776" cy="1391866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101,9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5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6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955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4538588"/>
              </p:ext>
            </p:extLst>
          </p:nvPr>
        </p:nvGraphicFramePr>
        <p:xfrm>
          <a:off x="626221" y="737072"/>
          <a:ext cx="7868492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(74,9 %).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составляет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5 560,9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представлена 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0787918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Илирней на 2025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5 920,9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20617</TotalTime>
  <Words>337</Words>
  <Application>Microsoft Office PowerPoint</Application>
  <PresentationFormat>Экран (16:9)</PresentationFormat>
  <Paragraphs>92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Наталья А. Пужлакова</cp:lastModifiedBy>
  <cp:revision>2134</cp:revision>
  <cp:lastPrinted>2020-06-07T00:25:00Z</cp:lastPrinted>
  <dcterms:created xsi:type="dcterms:W3CDTF">2013-10-29T07:14:12Z</dcterms:created>
  <dcterms:modified xsi:type="dcterms:W3CDTF">2026-03-16T04:04:29Z</dcterms:modified>
</cp:coreProperties>
</file>