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3"/>
  </p:notesMasterIdLst>
  <p:handoutMasterIdLst>
    <p:handoutMasterId r:id="rId14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7" r:id="rId9"/>
    <p:sldId id="527" r:id="rId10"/>
    <p:sldId id="528" r:id="rId11"/>
    <p:sldId id="535" r:id="rId12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34587" autoAdjust="0"/>
    <p:restoredTop sz="95137" autoAdjust="0"/>
  </p:normalViewPr>
  <p:slideViewPr>
    <p:cSldViewPr>
      <p:cViewPr>
        <p:scale>
          <a:sx n="100" d="100"/>
          <a:sy n="100" d="100"/>
        </p:scale>
        <p:origin x="-2676" y="-103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29785718668"/>
          <c:y val="0.17986512420659906"/>
          <c:w val="0.7862573651859126"/>
          <c:h val="0.7621398002312553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Lbls>
            <c:dLbl>
              <c:idx val="0"/>
              <c:layout>
                <c:manualLayout>
                  <c:x val="5.0568037302796548E-2"/>
                  <c:y val="-4.0066155951478055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2,4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4.410854052078713E-2"/>
                  <c:y val="-0.10481133618476675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Безвозмездные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97,6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7.2009144601854924E-2"/>
                  <c:y val="-7.7859858758685493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Безвозмездные поступления
</a:t>
                    </a:r>
                    <a:r>
                      <a:rPr lang="ru-RU" dirty="0" smtClean="0"/>
                      <a:t>97,8 %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2"/>
                <c:pt idx="0">
                  <c:v>Налоговые поступления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2"/>
                <c:pt idx="0">
                  <c:v>1.799463163099527</c:v>
                </c:pt>
                <c:pt idx="1">
                  <c:v>98.200536836900483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cat>
            <c:strRef>
              <c:f>Лист1!$A$2:$A$4</c:f>
              <c:strCache>
                <c:ptCount val="2"/>
                <c:pt idx="0">
                  <c:v>Налоговые поступления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0.00</c:formatCode>
                <c:ptCount val="2"/>
                <c:pt idx="0" formatCode="General">
                  <c:v>101.9</c:v>
                </c:pt>
                <c:pt idx="1">
                  <c:v>5560.9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9032414343180371"/>
          <c:y val="0.16250884499914794"/>
          <c:w val="0.64932480073691379"/>
          <c:h val="0.6526126146343447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Pt>
            <c:idx val="2"/>
            <c:bubble3D val="0"/>
            <c:explosion val="9"/>
          </c:dPt>
          <c:dLbls>
            <c:dLbl>
              <c:idx val="0"/>
              <c:layout>
                <c:manualLayout>
                  <c:x val="-1.139381462073167E-2"/>
                  <c:y val="-6.2722736992159661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</a:t>
                    </a:r>
                    <a:r>
                      <a:rPr lang="ru-RU" sz="1400" dirty="0" smtClean="0"/>
                      <a:t>физических</a:t>
                    </a:r>
                    <a:r>
                      <a:rPr lang="ru-RU" sz="1400" baseline="0" dirty="0" smtClean="0"/>
                      <a:t> </a:t>
                    </a:r>
                    <a:r>
                      <a:rPr lang="ru-RU" sz="1400" dirty="0" smtClean="0"/>
                      <a:t>лиц</a:t>
                    </a:r>
                    <a:r>
                      <a:rPr lang="ru-RU" sz="1400" baseline="0" dirty="0" smtClean="0"/>
                      <a:t> 74,9</a:t>
                    </a:r>
                    <a:r>
                      <a:rPr lang="ru-RU" sz="1400" dirty="0" smtClean="0"/>
                      <a:t>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6.1802951699495734E-2"/>
                  <c:y val="1.2544547398431931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Налоги </a:t>
                    </a:r>
                    <a:r>
                      <a:rPr lang="ru-RU" sz="1400" dirty="0"/>
                      <a:t>на </a:t>
                    </a:r>
                    <a:r>
                      <a:rPr lang="ru-RU" sz="1400" dirty="0" smtClean="0"/>
                      <a:t>имущество</a:t>
                    </a:r>
                  </a:p>
                  <a:p>
                    <a:r>
                      <a:rPr lang="ru-RU" sz="1400" dirty="0" smtClean="0"/>
                      <a:t>7,3 %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0.12927127586836207"/>
                  <c:y val="6.9667152191958515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Государственная пошлина</a:t>
                    </a:r>
                  </a:p>
                  <a:p>
                    <a:r>
                      <a:rPr lang="ru-RU" sz="1400" dirty="0" smtClean="0"/>
                      <a:t>17,8 %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2.7827045495192992E-2"/>
                  <c:y val="1.7927837423743272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Земельный налог(16,8 </a:t>
                    </a:r>
                    <a:r>
                      <a:rPr lang="ru-RU" sz="1400" baseline="0" dirty="0" err="1">
                        <a:latin typeface="Times New Roman" pitchFamily="18" charset="0"/>
                      </a:rPr>
                      <a:t>тыс.руб</a:t>
                    </a:r>
                    <a:r>
                      <a:rPr lang="ru-RU" sz="1400" baseline="0" dirty="0" smtClean="0">
                        <a:latin typeface="Times New Roman" pitchFamily="18" charset="0"/>
                      </a:rPr>
                      <a:t>):6,3%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Земельный налог </a:t>
                    </a:r>
                    <a:r>
                      <a:rPr lang="ru-RU" sz="1400" dirty="0" smtClean="0"/>
                      <a:t>(118,0 </a:t>
                    </a:r>
                    <a:r>
                      <a:rPr lang="ru-RU" sz="1400" dirty="0" err="1"/>
                      <a:t>тыс.руб</a:t>
                    </a:r>
                    <a:r>
                      <a:rPr lang="ru-RU" sz="14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(76,3 тыс.руб)</c:v>
                </c:pt>
                <c:pt idx="1">
                  <c:v>Налоги на имущество (7,5 тыс.руб)</c:v>
                </c:pt>
                <c:pt idx="2">
                  <c:v>Государственная пошлина (18,1 тыс.руб)</c:v>
                </c:pt>
              </c:strCache>
            </c:strRef>
          </c:cat>
          <c:val>
            <c:numRef>
              <c:f>Лист1!$B$2:$B$4</c:f>
              <c:numCache>
                <c:formatCode>0.000%</c:formatCode>
                <c:ptCount val="3"/>
                <c:pt idx="0">
                  <c:v>0.74877330716388613</c:v>
                </c:pt>
                <c:pt idx="1">
                  <c:v>7.3601570166830221E-2</c:v>
                </c:pt>
                <c:pt idx="2">
                  <c:v>0.17762512266928362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 (76,3 тыс.руб)</c:v>
                </c:pt>
                <c:pt idx="1">
                  <c:v>Налоги на имущество (7,5 тыс.руб)</c:v>
                </c:pt>
                <c:pt idx="2">
                  <c:v>Государственная пошлина (18,1 тыс.руб)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76.3</c:v>
                </c:pt>
                <c:pt idx="1">
                  <c:v>7.5</c:v>
                </c:pt>
                <c:pt idx="2">
                  <c:v>18.100000000000001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7506100663028213"/>
          <c:y val="9.2340028924955797E-2"/>
          <c:w val="0.19409621552719342"/>
          <c:h val="0.6273137286410627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explosion val="15"/>
          <c:dPt>
            <c:idx val="0"/>
            <c:bubble3D val="0"/>
          </c:dPt>
          <c:dLbls>
            <c:dLbl>
              <c:idx val="0"/>
              <c:layout>
                <c:manualLayout>
                  <c:x val="2.862555061757073E-2"/>
                  <c:y val="-5.442176870748299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0309406536251363E-2"/>
                  <c:y val="6.5305693931115752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1786991430764419E-2"/>
                  <c:y val="2.721088435374149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Дотации</c:v>
                </c:pt>
                <c:pt idx="1">
                  <c:v>Субвенции</c:v>
                </c:pt>
                <c:pt idx="2">
                  <c:v>Иные межбюджетные трансферты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3844</c:v>
                </c:pt>
                <c:pt idx="1">
                  <c:v>213.7</c:v>
                </c:pt>
                <c:pt idx="2">
                  <c:v>1503.2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330"/>
      </c:pieChart>
    </c:plotArea>
    <c:legend>
      <c:legendPos val="r"/>
      <c:layout/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4130996037027266E-2"/>
          <c:y val="0.1164695177434031"/>
          <c:w val="0.83911859414373813"/>
          <c:h val="0.8138893166102102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0.21197611843286923"/>
                  <c:y val="6.0642674442764721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Общегосударственные вопросы; </a:t>
                    </a:r>
                    <a:r>
                      <a:rPr lang="ru-RU" dirty="0" smtClean="0"/>
                      <a:t>80,0 %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6.1080649088485608E-2"/>
                  <c:y val="-0.12397813330658508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Национальная </a:t>
                    </a:r>
                    <a:r>
                      <a:rPr lang="ru-RU" dirty="0"/>
                      <a:t>оборона; </a:t>
                    </a:r>
                    <a:r>
                      <a:rPr lang="ru-RU" dirty="0" smtClean="0"/>
                      <a:t>3,6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7340674367095804E-2"/>
                  <c:y val="5.1969936878909244E-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Жилищно-коммунальное хозяйство; </a:t>
                    </a:r>
                    <a:r>
                      <a:rPr lang="ru-RU" dirty="0" smtClean="0"/>
                      <a:t>16,4 %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Жилищно-коммунальное хозяйство</c:v>
                </c:pt>
              </c:strCache>
            </c:strRef>
          </c:cat>
          <c:val>
            <c:numRef>
              <c:f>Лист1!$B$2:$B$4</c:f>
              <c:numCache>
                <c:formatCode>0.000%</c:formatCode>
                <c:ptCount val="3"/>
                <c:pt idx="0">
                  <c:v>0.80008106875643903</c:v>
                </c:pt>
                <c:pt idx="1">
                  <c:v>3.6092485939637556E-2</c:v>
                </c:pt>
                <c:pt idx="2">
                  <c:v>0.1638264453039234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16.03.2026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Microsoft_Excel_97-20032.xls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png"/><Relationship Id="rId5" Type="http://schemas.openxmlformats.org/officeDocument/2006/relationships/oleObject" Target="../embeddings/_____Microsoft_Excel_97-20031.xls"/><Relationship Id="rId10" Type="http://schemas.openxmlformats.org/officeDocument/2006/relationships/chart" Target="../charts/chart2.xml"/><Relationship Id="rId4" Type="http://schemas.openxmlformats.org/officeDocument/2006/relationships/oleObject" Target="../embeddings/oleObject1.bin"/><Relationship Id="rId9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Сельское поселение </a:t>
            </a:r>
            <a:r>
              <a:rPr lang="ru-RU" sz="36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Илирней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ГРАЖДАН </a:t>
            </a: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И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зменения от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29.12.2025</a:t>
            </a:r>
            <a:endParaRPr lang="ru-RU" sz="3600" b="1" kern="0" dirty="0"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683567" y="1491630"/>
            <a:ext cx="777686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Ведомственная структура расходов бюджета сельского поселения Илирней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						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5114526"/>
              </p:ext>
            </p:extLst>
          </p:nvPr>
        </p:nvGraphicFramePr>
        <p:xfrm>
          <a:off x="1115615" y="2283718"/>
          <a:ext cx="6912768" cy="1100849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4 737,2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оборона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213,7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970,0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5 920,9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256707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7386850"/>
              </p:ext>
            </p:extLst>
          </p:nvPr>
        </p:nvGraphicFramePr>
        <p:xfrm>
          <a:off x="658019" y="1443038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Илирней на 2025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7688990"/>
              </p:ext>
            </p:extLst>
          </p:nvPr>
        </p:nvGraphicFramePr>
        <p:xfrm>
          <a:off x="1475656" y="2211710"/>
          <a:ext cx="6192688" cy="2330553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2025 год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(тыс.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5 662,8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5 920,9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-258,1</a:t>
                      </a: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сельского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332810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2025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101,9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5 560,9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5 662,8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203598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62757251"/>
              </p:ext>
            </p:extLst>
          </p:nvPr>
        </p:nvGraphicFramePr>
        <p:xfrm>
          <a:off x="872331" y="1840751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79512" y="1131590"/>
            <a:ext cx="878497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1824809"/>
              </p:ext>
            </p:extLst>
          </p:nvPr>
        </p:nvGraphicFramePr>
        <p:xfrm>
          <a:off x="1079612" y="2283718"/>
          <a:ext cx="6984776" cy="1391866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101,9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37" name="Диаграмма" r:id="rId5" imgW="2548349" imgH="1963082" progId="Excel.Chart.8">
                  <p:embed/>
                </p:oleObj>
              </mc:Choice>
              <mc:Fallback>
                <p:oleObj name="Диаграмма" r:id="rId5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38" name="Диаграмма" r:id="rId8" imgW="2554445" imgH="1463167" progId="Excel.Chart.8">
                  <p:embed/>
                </p:oleObj>
              </mc:Choice>
              <mc:Fallback>
                <p:oleObj name="Диаграмма" r:id="rId8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59557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НА 2025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4538588"/>
              </p:ext>
            </p:extLst>
          </p:nvPr>
        </p:nvGraphicFramePr>
        <p:xfrm>
          <a:off x="626221" y="737072"/>
          <a:ext cx="7868492" cy="4277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07504" y="1419622"/>
            <a:ext cx="8928992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(74,9 %).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0,0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2189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2025 год составляет 5 560,9 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2025 год представлена 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0787918"/>
              </p:ext>
            </p:extLst>
          </p:nvPr>
        </p:nvGraphicFramePr>
        <p:xfrm>
          <a:off x="800894" y="2643758"/>
          <a:ext cx="7542213" cy="233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илирней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275606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на 2025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сельского поселения Илирней на 2025 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5 920,9 тыс.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20622</TotalTime>
  <Words>337</Words>
  <Application>Microsoft Office PowerPoint</Application>
  <PresentationFormat>Экран (16:9)</PresentationFormat>
  <Paragraphs>92</Paragraphs>
  <Slides>11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Наталья А. Пужлакова</cp:lastModifiedBy>
  <cp:revision>2135</cp:revision>
  <cp:lastPrinted>2020-06-07T00:25:00Z</cp:lastPrinted>
  <dcterms:created xsi:type="dcterms:W3CDTF">2013-10-29T07:14:12Z</dcterms:created>
  <dcterms:modified xsi:type="dcterms:W3CDTF">2026-03-16T04:10:33Z</dcterms:modified>
</cp:coreProperties>
</file>