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3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7.1594430421633673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2.8384971736660766E-2"/>
                  <c:y val="-0.1202666698662672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7,6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6.4330214405667108E-2"/>
                  <c:y val="2.350980182895061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92,4 %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3.8938618562903871E-2"/>
                  <c:y val="4.24409121134982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90,1 %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2"/>
                <c:pt idx="0">
                  <c:v>7.6085233903384282</c:v>
                </c:pt>
                <c:pt idx="1">
                  <c:v>92.391476609661566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2"/>
                <c:pt idx="0" formatCode="General">
                  <c:v>528.1</c:v>
                </c:pt>
                <c:pt idx="1">
                  <c:v>6412.8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41432150842756"/>
          <c:y val="6.9645643536186005E-2"/>
          <c:w val="0.70749372606391281"/>
          <c:h val="0.7135474721661462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-2.0241421193452395E-2"/>
                  <c:y val="1.88662174640825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 на совокупный доход</a:t>
                    </a:r>
                  </a:p>
                  <a:p>
                    <a:r>
                      <a:rPr lang="ru-RU" dirty="0" smtClean="0"/>
                      <a:t>9,0 %</a:t>
                    </a:r>
                  </a:p>
                  <a:p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-0.12103400576292325"/>
                  <c:y val="1.6207773861532444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</a:t>
                    </a:r>
                    <a:r>
                      <a:rPr lang="ru-RU" sz="1400" dirty="0"/>
                      <a:t>на доходы физических лиц </a:t>
                    </a:r>
                    <a:r>
                      <a:rPr lang="ru-RU" sz="1400" dirty="0" smtClean="0"/>
                      <a:t>52,9 %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6.550234986216931E-2"/>
                  <c:y val="7.16569404661445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</a:t>
                    </a:r>
                    <a:r>
                      <a:rPr lang="ru-RU" sz="1400" dirty="0" smtClean="0"/>
                      <a:t>имущество</a:t>
                    </a:r>
                  </a:p>
                  <a:p>
                    <a:r>
                      <a:rPr lang="ru-RU" sz="1400" dirty="0" smtClean="0"/>
                      <a:t>33,6 %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5.2695086374119843E-3"/>
                  <c:y val="0.12487844776000658"/>
                </c:manualLayout>
              </c:layout>
              <c:tx>
                <c:rich>
                  <a:bodyPr/>
                  <a:lstStyle/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400" b="0" i="0" u="none" strike="noStrike" kern="1200" baseline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pPr>
                    <a:r>
                      <a:rPr lang="ru-RU" sz="1400" dirty="0" smtClean="0">
                        <a:effectLst/>
                      </a:rPr>
                      <a:t>Госпошлина</a:t>
                    </a:r>
                  </a:p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400" b="0" i="0" u="none" strike="noStrike" kern="1200" baseline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pPr>
                    <a:r>
                      <a:rPr lang="ru-RU" sz="1400" dirty="0" smtClean="0">
                        <a:effectLst/>
                      </a:rPr>
                      <a:t>4,5 %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совокупный доход</c:v>
                </c:pt>
                <c:pt idx="1">
                  <c:v>Налог на доходы физических лиц</c:v>
                </c:pt>
                <c:pt idx="2">
                  <c:v>Налоги на имущество</c:v>
                </c:pt>
                <c:pt idx="3">
                  <c:v>Госпошлина</c:v>
                </c:pt>
              </c:strCache>
            </c:strRef>
          </c:cat>
          <c:val>
            <c:numRef>
              <c:f>Лист1!$B$2:$B$5</c:f>
              <c:numCache>
                <c:formatCode>0.000%</c:formatCode>
                <c:ptCount val="4"/>
                <c:pt idx="0">
                  <c:v>8.9755728081802683E-2</c:v>
                </c:pt>
                <c:pt idx="1">
                  <c:v>0.52887710660859688</c:v>
                </c:pt>
                <c:pt idx="2">
                  <c:v>0.33592122704033328</c:v>
                </c:pt>
                <c:pt idx="3">
                  <c:v>4.5445938269267183E-2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совокупный доход</c:v>
                </c:pt>
                <c:pt idx="1">
                  <c:v>Налог на доходы физических лиц</c:v>
                </c:pt>
                <c:pt idx="2">
                  <c:v>Налоги на имущество</c:v>
                </c:pt>
                <c:pt idx="3">
                  <c:v>Госпошлина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47.4</c:v>
                </c:pt>
                <c:pt idx="1">
                  <c:v>279.3</c:v>
                </c:pt>
                <c:pt idx="2">
                  <c:v>177.4</c:v>
                </c:pt>
                <c:pt idx="3">
                  <c:v>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805102235887703"/>
          <c:y val="0.12621045142142476"/>
          <c:w val="0.18742612182230003"/>
          <c:h val="0.5279226241427419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layout>
                <c:manualLayout>
                  <c:x val="-5.2378689655103387E-2"/>
                  <c:y val="2.8234322321642132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4</a:t>
                    </a:r>
                    <a:r>
                      <a:rPr lang="ru-RU" sz="1600" baseline="0" dirty="0" smtClean="0"/>
                      <a:t> 991,5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915653015530807E-2"/>
                  <c:y val="4.4754854404001013E-3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427,4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8144065073850656E-2"/>
                  <c:y val="-1.9080016393667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Дотации</c:v>
                </c:pt>
                <c:pt idx="1">
                  <c:v>Субвенции</c:v>
                </c:pt>
                <c:pt idx="2">
                  <c:v>Иные межбюджетные трансферты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4991.5</c:v>
                </c:pt>
                <c:pt idx="1">
                  <c:v>427.4</c:v>
                </c:pt>
                <c:pt idx="2">
                  <c:v>993.9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201166536066475E-2"/>
          <c:y val="0.13466787989080983"/>
          <c:w val="0.80180358565869381"/>
          <c:h val="0.7774924949667916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4.0286220091512961E-2"/>
                  <c:y val="4.244431229535798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Общегосударственные </a:t>
                    </a:r>
                    <a:r>
                      <a:rPr lang="ru-RU" sz="1200" dirty="0" smtClean="0"/>
                      <a:t>вопросы</a:t>
                    </a:r>
                    <a:endParaRPr lang="ru-RU" sz="1200" baseline="0" dirty="0" smtClean="0"/>
                  </a:p>
                  <a:p>
                    <a:r>
                      <a:rPr lang="ru-RU" sz="1200" baseline="0" dirty="0" smtClean="0"/>
                      <a:t>79,2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6479147446040231E-2"/>
                  <c:y val="4.3446798449556893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</a:t>
                    </a:r>
                    <a:r>
                      <a:rPr lang="ru-RU" sz="1200" dirty="0" smtClean="0"/>
                      <a:t>оборона</a:t>
                    </a:r>
                    <a:endParaRPr lang="ru-RU" sz="1200" baseline="0" dirty="0" smtClean="0"/>
                  </a:p>
                  <a:p>
                    <a:r>
                      <a:rPr lang="ru-RU" sz="1200" baseline="0" dirty="0" smtClean="0"/>
                      <a:t>5,8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5452491976838929E-2"/>
                  <c:y val="-1.664104088899715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Жилищно-коммунальное </a:t>
                    </a:r>
                    <a:r>
                      <a:rPr lang="ru-RU" sz="1200" dirty="0" smtClean="0"/>
                      <a:t>хозяйство</a:t>
                    </a:r>
                  </a:p>
                  <a:p>
                    <a:r>
                      <a:rPr lang="ru-RU" sz="1200" baseline="0" dirty="0" smtClean="0"/>
                      <a:t>15,0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0.79225699941812477</c:v>
                </c:pt>
                <c:pt idx="1">
                  <c:v>5.7835694664339167E-2</c:v>
                </c:pt>
                <c:pt idx="2">
                  <c:v>0.14990730591753609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Омолон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И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зменения от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29.12.2025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" y="1495698"/>
            <a:ext cx="9144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Омолон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 год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0176812"/>
              </p:ext>
            </p:extLst>
          </p:nvPr>
        </p:nvGraphicFramePr>
        <p:xfrm>
          <a:off x="1083718" y="257175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разделов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5 854,7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1 107,8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7 389,9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229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3569936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сельского поселения Омолон на 2025 год 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2214376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2025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6 940,9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7 389,9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-449,0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920625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2025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528,1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6 412,8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6 940,9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4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414917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4678949"/>
              </p:ext>
            </p:extLst>
          </p:nvPr>
        </p:nvGraphicFramePr>
        <p:xfrm>
          <a:off x="708843" y="1921937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79512" y="1275606"/>
            <a:ext cx="87849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059582"/>
              </p:ext>
            </p:extLst>
          </p:nvPr>
        </p:nvGraphicFramePr>
        <p:xfrm>
          <a:off x="1331640" y="2283718"/>
          <a:ext cx="6984776" cy="162648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279,3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совокупный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528,1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5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6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6398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1442367"/>
              </p:ext>
            </p:extLst>
          </p:nvPr>
        </p:nvGraphicFramePr>
        <p:xfrm>
          <a:off x="807417" y="771550"/>
          <a:ext cx="7529165" cy="4122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79512" y="1419622"/>
            <a:ext cx="8784976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 в структуре ожидаемых поступлений по налоговым доходам составят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(52,9 %) и налоги на имущество (33,6 %).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985833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составляет 6 412,8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4713680"/>
              </p:ext>
            </p:extLst>
          </p:nvPr>
        </p:nvGraphicFramePr>
        <p:xfrm>
          <a:off x="575556" y="2221186"/>
          <a:ext cx="7992888" cy="2837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491630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2025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Запланированный бюджет сельского поселения Омолон на 2025 год по расходным статьям составит 7 389,9 тыс. рублей. Информация о планируемых объемах бюджета сельского поселения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21557</TotalTime>
  <Words>338</Words>
  <Application>Microsoft Office PowerPoint</Application>
  <PresentationFormat>Экран (16:9)</PresentationFormat>
  <Paragraphs>100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Наталья А. Пужлакова</cp:lastModifiedBy>
  <cp:revision>2181</cp:revision>
  <cp:lastPrinted>2020-06-07T00:25:00Z</cp:lastPrinted>
  <dcterms:created xsi:type="dcterms:W3CDTF">2013-10-29T07:14:12Z</dcterms:created>
  <dcterms:modified xsi:type="dcterms:W3CDTF">2026-03-16T04:52:42Z</dcterms:modified>
</cp:coreProperties>
</file>