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252" y="-948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0.15580497003216229"/>
          <c:w val="0.76222818852172991"/>
          <c:h val="0.742089671752558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-5.2414148400843429E-2"/>
                  <c:y val="-0.15029544732626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5,6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0596437140727994E-2"/>
                  <c:y val="8.36605030150971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94,4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4.1017453182973937E-2"/>
                  <c:y val="1.83807579390615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Безвозмездные поступления
</a:t>
                    </a:r>
                    <a:r>
                      <a:rPr lang="ru-RU" dirty="0" smtClean="0"/>
                      <a:t>92,7 %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2"/>
                <c:pt idx="0">
                  <c:v>5.6492267380592978</c:v>
                </c:pt>
                <c:pt idx="1">
                  <c:v>94.350773261940702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Лист1!$A$2:$A$4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2"/>
                <c:pt idx="0" formatCode="General">
                  <c:v>396.7</c:v>
                </c:pt>
                <c:pt idx="1">
                  <c:v>6625.5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368347756191761"/>
          <c:y val="0.18246614397719174"/>
          <c:w val="0.67772757951873996"/>
          <c:h val="0.683007054624230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Lbls>
            <c:dLbl>
              <c:idx val="0"/>
              <c:layout>
                <c:manualLayout>
                  <c:x val="5.7189706065450097E-2"/>
                  <c:y val="-1.425516749821809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 на доходы физических лиц </a:t>
                    </a:r>
                    <a:r>
                      <a:rPr lang="ru-RU" sz="1400" dirty="0" smtClean="0"/>
                      <a:t>79,2 %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7.230683181176939E-2"/>
                  <c:y val="4.3552343343289397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имущество</a:t>
                    </a:r>
                  </a:p>
                  <a:p>
                    <a:r>
                      <a:rPr lang="ru-RU" sz="1400" dirty="0" smtClean="0"/>
                      <a:t>16,4 %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3.8142428329055553E-2"/>
                  <c:y val="0.1150042743524129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</a:t>
                    </a:r>
                    <a:r>
                      <a:rPr lang="ru-RU" sz="1400" dirty="0" smtClean="0"/>
                      <a:t>на</a:t>
                    </a:r>
                    <a:r>
                      <a:rPr lang="ru-RU" sz="1400" baseline="0" dirty="0" smtClean="0"/>
                      <a:t> совокупный доход 4,4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400" baseline="0" dirty="0" smtClean="0">
                        <a:latin typeface="Times New Roman" pitchFamily="18" charset="0"/>
                      </a:rPr>
                      <a:t>Государственная пошлина 1,2%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0.79153012351903207</c:v>
                </c:pt>
                <c:pt idx="1">
                  <c:v>0.16435593647592642</c:v>
                </c:pt>
                <c:pt idx="2">
                  <c:v>4.4113940005041596E-2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Налоги на совокупный доход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314</c:v>
                </c:pt>
                <c:pt idx="1">
                  <c:v>65.2</c:v>
                </c:pt>
                <c:pt idx="2">
                  <c:v>17.5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301329729086143"/>
          <c:y val="0.16308842514413982"/>
          <c:w val="0.23282490165684794"/>
          <c:h val="0.586571535700894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4501.2</c:v>
                </c:pt>
                <c:pt idx="1">
                  <c:v>427.4</c:v>
                </c:pt>
                <c:pt idx="2">
                  <c:v>1696.9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00"/>
      </c:pieChart>
    </c:plotArea>
    <c:legend>
      <c:legendPos val="r"/>
      <c:layout/>
      <c:overlay val="0"/>
      <c:spPr>
        <a:noFill/>
      </c:spPr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200567146340259"/>
          <c:y val="0.14194722474977253"/>
          <c:w val="0.75962146980274048"/>
          <c:h val="0.737456098242496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7222635981114883E-2"/>
                  <c:y val="-1.579044657634358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Общегосударственные вопросы;</a:t>
                    </a:r>
                  </a:p>
                  <a:p>
                    <a:r>
                      <a:rPr lang="ru-RU" sz="1400" baseline="0" dirty="0" smtClean="0"/>
                      <a:t>81,4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234369303274595E-2"/>
                  <c:y val="-0.21133027161413739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Национальная оборона;</a:t>
                    </a:r>
                  </a:p>
                  <a:p>
                    <a:r>
                      <a:rPr lang="ru-RU" sz="1400" dirty="0" smtClean="0"/>
                      <a:t>5,8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564565080924007E-2"/>
                  <c:y val="-0.11855186891447486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Жилищно-коммунальное </a:t>
                    </a:r>
                    <a:r>
                      <a:rPr lang="ru-RU" sz="1400" dirty="0" smtClean="0"/>
                      <a:t>хозяйство;</a:t>
                    </a:r>
                  </a:p>
                  <a:p>
                    <a:r>
                      <a:rPr lang="ru-RU" sz="1400" baseline="0" dirty="0" smtClean="0"/>
                      <a:t>12,8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0.81432687235395163</c:v>
                </c:pt>
                <c:pt idx="1">
                  <c:v>5.7810661292286049E-2</c:v>
                </c:pt>
                <c:pt idx="2">
                  <c:v>0.12786246635376231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Островное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И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зменения от </a:t>
            </a:r>
            <a:r>
              <a:rPr lang="ru-RU" sz="3600" b="1" kern="0" dirty="0" smtClean="0">
                <a:latin typeface="Georgia" pitchFamily="18" charset="0"/>
                <a:ea typeface="+mj-ea"/>
                <a:cs typeface="+mj-cs"/>
              </a:rPr>
              <a:t>15.12.2025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8" y="34714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179511" y="1203598"/>
            <a:ext cx="878497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Ведомственная структура расходов бюджета сельского поселения Островное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193537"/>
              </p:ext>
            </p:extLst>
          </p:nvPr>
        </p:nvGraphicFramePr>
        <p:xfrm>
          <a:off x="1115615" y="2211710"/>
          <a:ext cx="6912768" cy="112718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21602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вопросы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6 020,4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945,3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7 393,1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703186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9145324"/>
              </p:ext>
            </p:extLst>
          </p:nvPr>
        </p:nvGraphicFramePr>
        <p:xfrm>
          <a:off x="-108520" y="1620614"/>
          <a:ext cx="9361040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островное 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350090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2025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7 022,2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7 393,1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-370,9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от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6333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828424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2025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6 625,5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022,2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131590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6992102"/>
              </p:ext>
            </p:extLst>
          </p:nvPr>
        </p:nvGraphicFramePr>
        <p:xfrm>
          <a:off x="1003002" y="1792010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07503" y="1275606"/>
            <a:ext cx="892899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283805"/>
              </p:ext>
            </p:extLst>
          </p:nvPr>
        </p:nvGraphicFramePr>
        <p:xfrm>
          <a:off x="1331640" y="2283718"/>
          <a:ext cx="6984776" cy="1394814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314,0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на совокупный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396,7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56659" y="232090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2025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7346913"/>
              </p:ext>
            </p:extLst>
          </p:nvPr>
        </p:nvGraphicFramePr>
        <p:xfrm>
          <a:off x="539750" y="627534"/>
          <a:ext cx="8045450" cy="4277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1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островное На 2025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07504" y="1419622"/>
            <a:ext cx="8928992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(79,2 %).</a:t>
            </a:r>
          </a:p>
          <a:p>
            <a:pPr algn="just">
              <a:lnSpc>
                <a:spcPct val="150000"/>
              </a:lnSpc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2025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339502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объем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составляет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6 625,5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2025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0492015"/>
              </p:ext>
            </p:extLst>
          </p:nvPr>
        </p:nvGraphicFramePr>
        <p:xfrm>
          <a:off x="395536" y="2427734"/>
          <a:ext cx="8280921" cy="27157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2" y="339502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островное На 2025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347614"/>
            <a:ext cx="828675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rgbClr val="FF0000"/>
                </a:solidFill>
              </a:rPr>
              <a:t> </a:t>
            </a:r>
            <a:r>
              <a:rPr lang="ru-RU" sz="1600" dirty="0" smtClean="0">
                <a:solidFill>
                  <a:srgbClr val="FF0000"/>
                </a:solidFill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на 2025 год остаются: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Островное на 2025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7 393,1 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20906</TotalTime>
  <Words>339</Words>
  <Application>Microsoft Office PowerPoint</Application>
  <PresentationFormat>Экран (16:9)</PresentationFormat>
  <Paragraphs>92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Наталья А. Пужлакова</cp:lastModifiedBy>
  <cp:revision>2178</cp:revision>
  <cp:lastPrinted>2020-06-07T00:25:00Z</cp:lastPrinted>
  <dcterms:created xsi:type="dcterms:W3CDTF">2013-10-29T07:14:12Z</dcterms:created>
  <dcterms:modified xsi:type="dcterms:W3CDTF">2026-03-16T05:07:56Z</dcterms:modified>
</cp:coreProperties>
</file>